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5" r:id="rId2"/>
    <p:sldId id="326" r:id="rId3"/>
    <p:sldId id="327" r:id="rId4"/>
    <p:sldId id="328" r:id="rId5"/>
    <p:sldId id="340" r:id="rId6"/>
    <p:sldId id="339" r:id="rId7"/>
    <p:sldId id="343" r:id="rId8"/>
    <p:sldId id="382" r:id="rId9"/>
    <p:sldId id="346" r:id="rId10"/>
    <p:sldId id="344" r:id="rId11"/>
    <p:sldId id="341" r:id="rId12"/>
    <p:sldId id="371" r:id="rId13"/>
    <p:sldId id="345" r:id="rId14"/>
    <p:sldId id="384" r:id="rId15"/>
    <p:sldId id="373" r:id="rId16"/>
    <p:sldId id="330" r:id="rId17"/>
    <p:sldId id="381" r:id="rId18"/>
    <p:sldId id="380" r:id="rId19"/>
    <p:sldId id="385" r:id="rId20"/>
    <p:sldId id="387" r:id="rId21"/>
    <p:sldId id="383" r:id="rId22"/>
    <p:sldId id="388" r:id="rId23"/>
    <p:sldId id="392" r:id="rId24"/>
    <p:sldId id="395" r:id="rId25"/>
    <p:sldId id="391" r:id="rId26"/>
    <p:sldId id="331" r:id="rId27"/>
    <p:sldId id="396" r:id="rId28"/>
    <p:sldId id="397" r:id="rId29"/>
    <p:sldId id="399" r:id="rId30"/>
    <p:sldId id="404" r:id="rId31"/>
    <p:sldId id="405" r:id="rId32"/>
    <p:sldId id="406" r:id="rId33"/>
    <p:sldId id="407" r:id="rId34"/>
    <p:sldId id="408" r:id="rId35"/>
    <p:sldId id="410" r:id="rId36"/>
    <p:sldId id="411" r:id="rId37"/>
    <p:sldId id="413" r:id="rId38"/>
    <p:sldId id="415" r:id="rId39"/>
    <p:sldId id="416" r:id="rId40"/>
    <p:sldId id="409" r:id="rId41"/>
    <p:sldId id="417" r:id="rId42"/>
    <p:sldId id="414" r:id="rId43"/>
    <p:sldId id="419" r:id="rId44"/>
    <p:sldId id="420" r:id="rId45"/>
    <p:sldId id="421" r:id="rId46"/>
    <p:sldId id="422" r:id="rId47"/>
    <p:sldId id="425" r:id="rId48"/>
    <p:sldId id="426" r:id="rId49"/>
    <p:sldId id="427" r:id="rId50"/>
    <p:sldId id="428" r:id="rId51"/>
    <p:sldId id="332" r:id="rId52"/>
    <p:sldId id="402" r:id="rId53"/>
    <p:sldId id="400" r:id="rId54"/>
    <p:sldId id="401" r:id="rId55"/>
    <p:sldId id="403" r:id="rId56"/>
    <p:sldId id="335" r:id="rId57"/>
    <p:sldId id="431" r:id="rId58"/>
    <p:sldId id="432" r:id="rId59"/>
    <p:sldId id="433" r:id="rId60"/>
    <p:sldId id="434" r:id="rId61"/>
    <p:sldId id="435" r:id="rId62"/>
    <p:sldId id="430" r:id="rId63"/>
    <p:sldId id="334" r:id="rId64"/>
    <p:sldId id="436" r:id="rId65"/>
    <p:sldId id="437" r:id="rId66"/>
    <p:sldId id="438" r:id="rId67"/>
    <p:sldId id="439" r:id="rId68"/>
    <p:sldId id="329" r:id="rId69"/>
    <p:sldId id="394" r:id="rId7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6600"/>
    <a:srgbClr val="EE00B0"/>
    <a:srgbClr val="FBCB06"/>
    <a:srgbClr val="102E5A"/>
    <a:srgbClr val="FFCCFF"/>
    <a:srgbClr val="FF33CC"/>
    <a:srgbClr val="5C92E2"/>
    <a:srgbClr val="2273BD"/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 autoAdjust="0"/>
    <p:restoredTop sz="94681" autoAdjust="0"/>
  </p:normalViewPr>
  <p:slideViewPr>
    <p:cSldViewPr snapToGrid="0">
      <p:cViewPr varScale="1">
        <p:scale>
          <a:sx n="80" d="100"/>
          <a:sy n="80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6961471/" TargetMode="External"/><Relationship Id="rId2" Type="http://schemas.openxmlformats.org/officeDocument/2006/relationships/hyperlink" Target="https://journals.plos.org/plosone/article?id=10.1371/journal.pone.0152744" TargetMode="External"/><Relationship Id="rId1" Type="http://schemas.openxmlformats.org/officeDocument/2006/relationships/hyperlink" Target="https://www.bmj.com/content/319/7223/1467" TargetMode="External"/><Relationship Id="rId5" Type="http://schemas.openxmlformats.org/officeDocument/2006/relationships/hyperlink" Target="https://www.nationaleatingdisorders.org/screening-tool" TargetMode="External"/><Relationship Id="rId4" Type="http://schemas.openxmlformats.org/officeDocument/2006/relationships/hyperlink" Target="https://pubmed.ncbi.nlm.nih.gov/7833961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152744" TargetMode="External"/><Relationship Id="rId2" Type="http://schemas.openxmlformats.org/officeDocument/2006/relationships/hyperlink" Target="https://www.bmj.com/content/319/7223/1467" TargetMode="External"/><Relationship Id="rId1" Type="http://schemas.openxmlformats.org/officeDocument/2006/relationships/hyperlink" Target="https://www.nationaleatingdisorders.org/screening-tool" TargetMode="External"/><Relationship Id="rId5" Type="http://schemas.openxmlformats.org/officeDocument/2006/relationships/hyperlink" Target="https://pubmed.ncbi.nlm.nih.gov/7833961/" TargetMode="External"/><Relationship Id="rId4" Type="http://schemas.openxmlformats.org/officeDocument/2006/relationships/hyperlink" Target="https://pubmed.ncbi.nlm.nih.gov/6961471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5DDB0-9F3A-4956-A835-47B94919DBC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AF24A7-A30A-44E6-9C7B-7AF2565EECF3}">
      <dgm:prSet/>
      <dgm:spPr>
        <a:solidFill>
          <a:srgbClr val="102E5A"/>
        </a:solidFill>
        <a:ln>
          <a:solidFill>
            <a:srgbClr val="FBCB06"/>
          </a:solidFill>
        </a:ln>
      </dgm:spPr>
      <dgm:t>
        <a:bodyPr/>
        <a:lstStyle/>
        <a:p>
          <a:r>
            <a:rPr lang="en-US"/>
            <a:t>Screening:</a:t>
          </a:r>
        </a:p>
      </dgm:t>
    </dgm:pt>
    <dgm:pt modelId="{006BF321-030F-4BC3-9434-42B959B16FDD}" type="parTrans" cxnId="{C2870C88-FDBD-487F-86F3-740A8ADF4148}">
      <dgm:prSet/>
      <dgm:spPr/>
      <dgm:t>
        <a:bodyPr/>
        <a:lstStyle/>
        <a:p>
          <a:endParaRPr lang="en-US"/>
        </a:p>
      </dgm:t>
    </dgm:pt>
    <dgm:pt modelId="{8561D96E-8EA6-4A09-BFEF-B186DBE70B4C}" type="sibTrans" cxnId="{C2870C88-FDBD-487F-86F3-740A8ADF4148}">
      <dgm:prSet/>
      <dgm:spPr/>
      <dgm:t>
        <a:bodyPr/>
        <a:lstStyle/>
        <a:p>
          <a:endParaRPr lang="en-US"/>
        </a:p>
      </dgm:t>
    </dgm:pt>
    <dgm:pt modelId="{17679660-5793-4C4A-9D12-5EE91E2B903F}">
      <dgm:prSet custT="1"/>
      <dgm:spPr/>
      <dgm:t>
        <a:bodyPr/>
        <a:lstStyle/>
        <a:p>
          <a:r>
            <a:rPr lang="en-US" sz="2000" dirty="0"/>
            <a:t>SCOFF Questionnaire (</a:t>
          </a:r>
          <a:r>
            <a:rPr lang="en-US" sz="2000" dirty="0">
              <a:hlinkClick xmlns:r="http://schemas.openxmlformats.org/officeDocument/2006/relationships" r:id="rId1"/>
            </a:rPr>
            <a:t>BMJ 1999; 319:1467</a:t>
          </a:r>
          <a:r>
            <a:rPr lang="en-US" sz="2000" dirty="0"/>
            <a:t>)</a:t>
          </a:r>
        </a:p>
      </dgm:t>
    </dgm:pt>
    <dgm:pt modelId="{688EF3F4-463B-4DD0-821D-06344D5B80A5}" type="parTrans" cxnId="{35F46B03-3AEA-44C1-9F24-87F8C824C938}">
      <dgm:prSet/>
      <dgm:spPr/>
      <dgm:t>
        <a:bodyPr/>
        <a:lstStyle/>
        <a:p>
          <a:endParaRPr lang="en-US"/>
        </a:p>
      </dgm:t>
    </dgm:pt>
    <dgm:pt modelId="{BEF107D9-9A42-4232-943E-8A8329CF0889}" type="sibTrans" cxnId="{35F46B03-3AEA-44C1-9F24-87F8C824C938}">
      <dgm:prSet/>
      <dgm:spPr/>
      <dgm:t>
        <a:bodyPr/>
        <a:lstStyle/>
        <a:p>
          <a:endParaRPr lang="en-US"/>
        </a:p>
      </dgm:t>
    </dgm:pt>
    <dgm:pt modelId="{1DF1D0FD-F94B-4962-96C8-8A7EC64D3857}">
      <dgm:prSet custT="1"/>
      <dgm:spPr/>
      <dgm:t>
        <a:bodyPr/>
        <a:lstStyle/>
        <a:p>
          <a:r>
            <a:rPr lang="en-US" sz="2000" dirty="0"/>
            <a:t>Eating Disorder Examination Questionnaire – Short (EDE-QS) (</a:t>
          </a:r>
          <a:r>
            <a:rPr lang="en-US" sz="2000" dirty="0">
              <a:hlinkClick xmlns:r="http://schemas.openxmlformats.org/officeDocument/2006/relationships" r:id="rId2"/>
            </a:rPr>
            <a:t>PLOS ONE May 2016</a:t>
          </a:r>
          <a:r>
            <a:rPr lang="en-US" sz="2000" dirty="0"/>
            <a:t>)</a:t>
          </a:r>
        </a:p>
      </dgm:t>
    </dgm:pt>
    <dgm:pt modelId="{CE7E820D-FA9A-4E59-B9A9-60C635304A28}" type="parTrans" cxnId="{6F512509-3D50-4F08-A35D-AA76A07539C9}">
      <dgm:prSet/>
      <dgm:spPr/>
      <dgm:t>
        <a:bodyPr/>
        <a:lstStyle/>
        <a:p>
          <a:endParaRPr lang="en-US"/>
        </a:p>
      </dgm:t>
    </dgm:pt>
    <dgm:pt modelId="{61C99D6A-2969-429C-87EC-E7CA42BDAE10}" type="sibTrans" cxnId="{6F512509-3D50-4F08-A35D-AA76A07539C9}">
      <dgm:prSet/>
      <dgm:spPr/>
      <dgm:t>
        <a:bodyPr/>
        <a:lstStyle/>
        <a:p>
          <a:endParaRPr lang="en-US"/>
        </a:p>
      </dgm:t>
    </dgm:pt>
    <dgm:pt modelId="{556F25A2-D56A-4D00-A990-2D6CBFEE4B01}">
      <dgm:prSet custT="1"/>
      <dgm:spPr/>
      <dgm:t>
        <a:bodyPr/>
        <a:lstStyle/>
        <a:p>
          <a:r>
            <a:rPr lang="en-US" sz="2000" dirty="0"/>
            <a:t>Eating Attitude Test – EAT-26 (</a:t>
          </a:r>
          <a:r>
            <a:rPr lang="en-US" sz="2000" dirty="0">
              <a:hlinkClick xmlns:r="http://schemas.openxmlformats.org/officeDocument/2006/relationships" r:id="rId3"/>
            </a:rPr>
            <a:t>Psychol Med 1982</a:t>
          </a:r>
          <a:r>
            <a:rPr lang="en-US" sz="2000" dirty="0"/>
            <a:t>) </a:t>
          </a:r>
        </a:p>
      </dgm:t>
    </dgm:pt>
    <dgm:pt modelId="{3CD31A68-44ED-49CE-A4E0-7D68DD57E1E0}" type="parTrans" cxnId="{188977C2-1A0A-457C-B7DF-248D40E5C66A}">
      <dgm:prSet/>
      <dgm:spPr/>
      <dgm:t>
        <a:bodyPr/>
        <a:lstStyle/>
        <a:p>
          <a:endParaRPr lang="en-US"/>
        </a:p>
      </dgm:t>
    </dgm:pt>
    <dgm:pt modelId="{F188EC82-FE41-438F-A914-13E9B0A6B065}" type="sibTrans" cxnId="{188977C2-1A0A-457C-B7DF-248D40E5C66A}">
      <dgm:prSet/>
      <dgm:spPr/>
      <dgm:t>
        <a:bodyPr/>
        <a:lstStyle/>
        <a:p>
          <a:endParaRPr lang="en-US"/>
        </a:p>
      </dgm:t>
    </dgm:pt>
    <dgm:pt modelId="{EEDF650C-2B0B-4D89-854E-7CEE020C339F}">
      <dgm:prSet custT="1"/>
      <dgm:spPr/>
      <dgm:t>
        <a:bodyPr/>
        <a:lstStyle/>
        <a:p>
          <a:r>
            <a:rPr lang="en-US" sz="2000" dirty="0"/>
            <a:t>Children’s Eating Disorder Attitude Test – </a:t>
          </a:r>
          <a:r>
            <a:rPr lang="en-US" sz="2000" dirty="0" err="1"/>
            <a:t>ChEAT</a:t>
          </a:r>
          <a:r>
            <a:rPr lang="en-US" sz="2000" dirty="0"/>
            <a:t> (</a:t>
          </a:r>
          <a:r>
            <a:rPr lang="en-US" sz="2000" dirty="0">
              <a:hlinkClick xmlns:r="http://schemas.openxmlformats.org/officeDocument/2006/relationships" r:id="rId4"/>
            </a:rPr>
            <a:t>Int J ED 1994</a:t>
          </a:r>
          <a:r>
            <a:rPr lang="en-US" sz="2000" dirty="0"/>
            <a:t>) </a:t>
          </a:r>
        </a:p>
      </dgm:t>
    </dgm:pt>
    <dgm:pt modelId="{79DBD657-0746-43F7-9EC0-0B5E59F80EBF}" type="parTrans" cxnId="{9A219F35-DE69-46F4-97A7-673AADC72A89}">
      <dgm:prSet/>
      <dgm:spPr/>
      <dgm:t>
        <a:bodyPr/>
        <a:lstStyle/>
        <a:p>
          <a:endParaRPr lang="en-US"/>
        </a:p>
      </dgm:t>
    </dgm:pt>
    <dgm:pt modelId="{5EFF708D-6F18-471D-BF60-B4E9FD7269AC}" type="sibTrans" cxnId="{9A219F35-DE69-46F4-97A7-673AADC72A89}">
      <dgm:prSet/>
      <dgm:spPr/>
      <dgm:t>
        <a:bodyPr/>
        <a:lstStyle/>
        <a:p>
          <a:endParaRPr lang="en-US"/>
        </a:p>
      </dgm:t>
    </dgm:pt>
    <dgm:pt modelId="{724DAA29-E7DE-4070-BA2D-8821D9FB474C}">
      <dgm:prSet/>
      <dgm:spPr>
        <a:solidFill>
          <a:srgbClr val="FBCB06"/>
        </a:solidFill>
        <a:ln>
          <a:solidFill>
            <a:srgbClr val="102E5A"/>
          </a:solidFill>
        </a:ln>
      </dgm:spPr>
      <dgm:t>
        <a:bodyPr/>
        <a:lstStyle/>
        <a:p>
          <a:r>
            <a:rPr lang="en-US" dirty="0">
              <a:solidFill>
                <a:srgbClr val="102E5A"/>
              </a:solidFill>
            </a:rPr>
            <a:t>Assessment: </a:t>
          </a:r>
        </a:p>
      </dgm:t>
    </dgm:pt>
    <dgm:pt modelId="{B96B7A5F-B7CF-4A38-A0D4-11EBE268EF05}" type="parTrans" cxnId="{5D0D9384-23FB-44F4-885A-E19A0B4586D1}">
      <dgm:prSet/>
      <dgm:spPr/>
      <dgm:t>
        <a:bodyPr/>
        <a:lstStyle/>
        <a:p>
          <a:endParaRPr lang="en-US"/>
        </a:p>
      </dgm:t>
    </dgm:pt>
    <dgm:pt modelId="{83BF6E4B-5725-45E0-A505-887DEA057074}" type="sibTrans" cxnId="{5D0D9384-23FB-44F4-885A-E19A0B4586D1}">
      <dgm:prSet/>
      <dgm:spPr/>
      <dgm:t>
        <a:bodyPr/>
        <a:lstStyle/>
        <a:p>
          <a:endParaRPr lang="en-US"/>
        </a:p>
      </dgm:t>
    </dgm:pt>
    <dgm:pt modelId="{03FBBB82-099C-4A0A-86F1-6DEA87F27461}">
      <dgm:prSet custT="1"/>
      <dgm:spPr/>
      <dgm:t>
        <a:bodyPr/>
        <a:lstStyle/>
        <a:p>
          <a:r>
            <a:rPr lang="en-US" sz="2000" dirty="0"/>
            <a:t>Full clinical interview (for structured interview, full EDE helpful)</a:t>
          </a:r>
        </a:p>
      </dgm:t>
    </dgm:pt>
    <dgm:pt modelId="{3274AEC4-000F-4B12-A6FE-BDCD3D004588}" type="parTrans" cxnId="{FA80460D-1891-483E-87E6-41E2B0DEA321}">
      <dgm:prSet/>
      <dgm:spPr/>
      <dgm:t>
        <a:bodyPr/>
        <a:lstStyle/>
        <a:p>
          <a:endParaRPr lang="en-US"/>
        </a:p>
      </dgm:t>
    </dgm:pt>
    <dgm:pt modelId="{24932A94-F510-42B5-ABD9-918A62CA1A68}" type="sibTrans" cxnId="{FA80460D-1891-483E-87E6-41E2B0DEA321}">
      <dgm:prSet/>
      <dgm:spPr/>
      <dgm:t>
        <a:bodyPr/>
        <a:lstStyle/>
        <a:p>
          <a:endParaRPr lang="en-US"/>
        </a:p>
      </dgm:t>
    </dgm:pt>
    <dgm:pt modelId="{FB520883-54EC-45C1-936C-026365ECBBC4}">
      <dgm:prSet custT="1"/>
      <dgm:spPr/>
      <dgm:t>
        <a:bodyPr/>
        <a:lstStyle/>
        <a:p>
          <a:r>
            <a:rPr lang="en-US" sz="2000" dirty="0"/>
            <a:t>Follow AACAP Practice Parameters</a:t>
          </a:r>
        </a:p>
      </dgm:t>
    </dgm:pt>
    <dgm:pt modelId="{D3C33CEE-7E00-4F35-810A-FF40CF6767DE}" type="parTrans" cxnId="{A5C19F6A-2B43-437F-A85A-6DA64A49765E}">
      <dgm:prSet/>
      <dgm:spPr/>
      <dgm:t>
        <a:bodyPr/>
        <a:lstStyle/>
        <a:p>
          <a:endParaRPr lang="en-US"/>
        </a:p>
      </dgm:t>
    </dgm:pt>
    <dgm:pt modelId="{50799DB0-EE7C-40F6-8725-19BE29A41E8B}" type="sibTrans" cxnId="{A5C19F6A-2B43-437F-A85A-6DA64A49765E}">
      <dgm:prSet/>
      <dgm:spPr/>
      <dgm:t>
        <a:bodyPr/>
        <a:lstStyle/>
        <a:p>
          <a:endParaRPr lang="en-US"/>
        </a:p>
      </dgm:t>
    </dgm:pt>
    <dgm:pt modelId="{B51C5717-0673-4D32-9D6B-0EE760310546}">
      <dgm:prSet custT="1"/>
      <dgm:spPr/>
      <dgm:t>
        <a:bodyPr/>
        <a:lstStyle/>
        <a:p>
          <a:r>
            <a:rPr lang="en-US" sz="2000" dirty="0"/>
            <a:t>Online via NEDA (</a:t>
          </a:r>
          <a:r>
            <a:rPr lang="en-US" sz="2000" dirty="0">
              <a:hlinkClick xmlns:r="http://schemas.openxmlformats.org/officeDocument/2006/relationships" r:id="rId5"/>
            </a:rPr>
            <a:t>NEDA screen</a:t>
          </a:r>
          <a:r>
            <a:rPr lang="en-US" sz="2000" dirty="0"/>
            <a:t>) </a:t>
          </a:r>
        </a:p>
      </dgm:t>
    </dgm:pt>
    <dgm:pt modelId="{DF6065E7-0218-475F-AD45-B434AD0960A2}" type="parTrans" cxnId="{24C5CF13-6781-45EF-BFC8-B93B11E24A1F}">
      <dgm:prSet/>
      <dgm:spPr/>
      <dgm:t>
        <a:bodyPr/>
        <a:lstStyle/>
        <a:p>
          <a:endParaRPr lang="en-US"/>
        </a:p>
      </dgm:t>
    </dgm:pt>
    <dgm:pt modelId="{CE0A375F-2A41-4548-B749-6B90C74F8D3F}" type="sibTrans" cxnId="{24C5CF13-6781-45EF-BFC8-B93B11E24A1F}">
      <dgm:prSet/>
      <dgm:spPr/>
      <dgm:t>
        <a:bodyPr/>
        <a:lstStyle/>
        <a:p>
          <a:endParaRPr lang="en-US"/>
        </a:p>
      </dgm:t>
    </dgm:pt>
    <dgm:pt modelId="{D5204A19-F4B9-45BD-AFE0-445A68DEF9BF}" type="pres">
      <dgm:prSet presAssocID="{F3F5DDB0-9F3A-4956-A835-47B94919DBC8}" presName="linear" presStyleCnt="0">
        <dgm:presLayoutVars>
          <dgm:dir/>
          <dgm:animLvl val="lvl"/>
          <dgm:resizeHandles val="exact"/>
        </dgm:presLayoutVars>
      </dgm:prSet>
      <dgm:spPr/>
    </dgm:pt>
    <dgm:pt modelId="{7B5C24D8-7FB9-426D-846C-8DB8A157884E}" type="pres">
      <dgm:prSet presAssocID="{EEAF24A7-A30A-44E6-9C7B-7AF2565EECF3}" presName="parentLin" presStyleCnt="0"/>
      <dgm:spPr/>
    </dgm:pt>
    <dgm:pt modelId="{8D529B6D-BD07-41ED-9E1D-AD806BEBF9B9}" type="pres">
      <dgm:prSet presAssocID="{EEAF24A7-A30A-44E6-9C7B-7AF2565EECF3}" presName="parentLeftMargin" presStyleLbl="node1" presStyleIdx="0" presStyleCnt="2"/>
      <dgm:spPr/>
    </dgm:pt>
    <dgm:pt modelId="{009662CB-C460-4FC9-8BB5-9D673895FB13}" type="pres">
      <dgm:prSet presAssocID="{EEAF24A7-A30A-44E6-9C7B-7AF2565EEC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99158B8-B517-456F-801C-795B635B06C0}" type="pres">
      <dgm:prSet presAssocID="{EEAF24A7-A30A-44E6-9C7B-7AF2565EECF3}" presName="negativeSpace" presStyleCnt="0"/>
      <dgm:spPr/>
    </dgm:pt>
    <dgm:pt modelId="{7A3341DF-BE6A-424C-9BBE-0A33AB4947A5}" type="pres">
      <dgm:prSet presAssocID="{EEAF24A7-A30A-44E6-9C7B-7AF2565EECF3}" presName="childText" presStyleLbl="conFgAcc1" presStyleIdx="0" presStyleCnt="2">
        <dgm:presLayoutVars>
          <dgm:bulletEnabled val="1"/>
        </dgm:presLayoutVars>
      </dgm:prSet>
      <dgm:spPr/>
    </dgm:pt>
    <dgm:pt modelId="{C8A15325-E8B1-4258-B027-BC6B41498824}" type="pres">
      <dgm:prSet presAssocID="{8561D96E-8EA6-4A09-BFEF-B186DBE70B4C}" presName="spaceBetweenRectangles" presStyleCnt="0"/>
      <dgm:spPr/>
    </dgm:pt>
    <dgm:pt modelId="{3A6DCE67-991E-40C8-B304-BE02F828D422}" type="pres">
      <dgm:prSet presAssocID="{724DAA29-E7DE-4070-BA2D-8821D9FB474C}" presName="parentLin" presStyleCnt="0"/>
      <dgm:spPr/>
    </dgm:pt>
    <dgm:pt modelId="{40C59A2B-DBD9-47D4-A0F0-E4C2993C5429}" type="pres">
      <dgm:prSet presAssocID="{724DAA29-E7DE-4070-BA2D-8821D9FB474C}" presName="parentLeftMargin" presStyleLbl="node1" presStyleIdx="0" presStyleCnt="2"/>
      <dgm:spPr/>
    </dgm:pt>
    <dgm:pt modelId="{15FEB445-5516-4F90-AC50-711CBC854E91}" type="pres">
      <dgm:prSet presAssocID="{724DAA29-E7DE-4070-BA2D-8821D9FB474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5103D87-B8FE-435F-BCCF-07393584AFEE}" type="pres">
      <dgm:prSet presAssocID="{724DAA29-E7DE-4070-BA2D-8821D9FB474C}" presName="negativeSpace" presStyleCnt="0"/>
      <dgm:spPr/>
    </dgm:pt>
    <dgm:pt modelId="{773ADA11-B188-45F5-8008-71A5F59A088F}" type="pres">
      <dgm:prSet presAssocID="{724DAA29-E7DE-4070-BA2D-8821D9FB474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D245F03-DF2E-415C-873B-6ED23838F121}" type="presOf" srcId="{03FBBB82-099C-4A0A-86F1-6DEA87F27461}" destId="{773ADA11-B188-45F5-8008-71A5F59A088F}" srcOrd="0" destOrd="0" presId="urn:microsoft.com/office/officeart/2005/8/layout/list1"/>
    <dgm:cxn modelId="{35F46B03-3AEA-44C1-9F24-87F8C824C938}" srcId="{EEAF24A7-A30A-44E6-9C7B-7AF2565EECF3}" destId="{17679660-5793-4C4A-9D12-5EE91E2B903F}" srcOrd="1" destOrd="0" parTransId="{688EF3F4-463B-4DD0-821D-06344D5B80A5}" sibTransId="{BEF107D9-9A42-4232-943E-8A8329CF0889}"/>
    <dgm:cxn modelId="{6F512509-3D50-4F08-A35D-AA76A07539C9}" srcId="{EEAF24A7-A30A-44E6-9C7B-7AF2565EECF3}" destId="{1DF1D0FD-F94B-4962-96C8-8A7EC64D3857}" srcOrd="2" destOrd="0" parTransId="{CE7E820D-FA9A-4E59-B9A9-60C635304A28}" sibTransId="{61C99D6A-2969-429C-87EC-E7CA42BDAE10}"/>
    <dgm:cxn modelId="{FA80460D-1891-483E-87E6-41E2B0DEA321}" srcId="{724DAA29-E7DE-4070-BA2D-8821D9FB474C}" destId="{03FBBB82-099C-4A0A-86F1-6DEA87F27461}" srcOrd="0" destOrd="0" parTransId="{3274AEC4-000F-4B12-A6FE-BDCD3D004588}" sibTransId="{24932A94-F510-42B5-ABD9-918A62CA1A68}"/>
    <dgm:cxn modelId="{24C5CF13-6781-45EF-BFC8-B93B11E24A1F}" srcId="{EEAF24A7-A30A-44E6-9C7B-7AF2565EECF3}" destId="{B51C5717-0673-4D32-9D6B-0EE760310546}" srcOrd="0" destOrd="0" parTransId="{DF6065E7-0218-475F-AD45-B434AD0960A2}" sibTransId="{CE0A375F-2A41-4548-B749-6B90C74F8D3F}"/>
    <dgm:cxn modelId="{96D31A1F-1EDE-46C3-A817-C22ADB6DAA30}" type="presOf" srcId="{B51C5717-0673-4D32-9D6B-0EE760310546}" destId="{7A3341DF-BE6A-424C-9BBE-0A33AB4947A5}" srcOrd="0" destOrd="0" presId="urn:microsoft.com/office/officeart/2005/8/layout/list1"/>
    <dgm:cxn modelId="{BF70142D-B92B-4BD0-8C02-3399CBDC099F}" type="presOf" srcId="{FB520883-54EC-45C1-936C-026365ECBBC4}" destId="{773ADA11-B188-45F5-8008-71A5F59A088F}" srcOrd="0" destOrd="1" presId="urn:microsoft.com/office/officeart/2005/8/layout/list1"/>
    <dgm:cxn modelId="{9A219F35-DE69-46F4-97A7-673AADC72A89}" srcId="{EEAF24A7-A30A-44E6-9C7B-7AF2565EECF3}" destId="{EEDF650C-2B0B-4D89-854E-7CEE020C339F}" srcOrd="4" destOrd="0" parTransId="{79DBD657-0746-43F7-9EC0-0B5E59F80EBF}" sibTransId="{5EFF708D-6F18-471D-BF60-B4E9FD7269AC}"/>
    <dgm:cxn modelId="{40FF5C3A-0651-4119-B50E-5FEDA6040785}" type="presOf" srcId="{724DAA29-E7DE-4070-BA2D-8821D9FB474C}" destId="{40C59A2B-DBD9-47D4-A0F0-E4C2993C5429}" srcOrd="0" destOrd="0" presId="urn:microsoft.com/office/officeart/2005/8/layout/list1"/>
    <dgm:cxn modelId="{2B45555E-4839-46F9-A31F-C16F0BF2079E}" type="presOf" srcId="{EEAF24A7-A30A-44E6-9C7B-7AF2565EECF3}" destId="{009662CB-C460-4FC9-8BB5-9D673895FB13}" srcOrd="1" destOrd="0" presId="urn:microsoft.com/office/officeart/2005/8/layout/list1"/>
    <dgm:cxn modelId="{A5C19F6A-2B43-437F-A85A-6DA64A49765E}" srcId="{724DAA29-E7DE-4070-BA2D-8821D9FB474C}" destId="{FB520883-54EC-45C1-936C-026365ECBBC4}" srcOrd="1" destOrd="0" parTransId="{D3C33CEE-7E00-4F35-810A-FF40CF6767DE}" sibTransId="{50799DB0-EE7C-40F6-8725-19BE29A41E8B}"/>
    <dgm:cxn modelId="{1365C453-300C-41C3-86B6-BBDBCF66E124}" type="presOf" srcId="{17679660-5793-4C4A-9D12-5EE91E2B903F}" destId="{7A3341DF-BE6A-424C-9BBE-0A33AB4947A5}" srcOrd="0" destOrd="1" presId="urn:microsoft.com/office/officeart/2005/8/layout/list1"/>
    <dgm:cxn modelId="{5D0D9384-23FB-44F4-885A-E19A0B4586D1}" srcId="{F3F5DDB0-9F3A-4956-A835-47B94919DBC8}" destId="{724DAA29-E7DE-4070-BA2D-8821D9FB474C}" srcOrd="1" destOrd="0" parTransId="{B96B7A5F-B7CF-4A38-A0D4-11EBE268EF05}" sibTransId="{83BF6E4B-5725-45E0-A505-887DEA057074}"/>
    <dgm:cxn modelId="{C2870C88-FDBD-487F-86F3-740A8ADF4148}" srcId="{F3F5DDB0-9F3A-4956-A835-47B94919DBC8}" destId="{EEAF24A7-A30A-44E6-9C7B-7AF2565EECF3}" srcOrd="0" destOrd="0" parTransId="{006BF321-030F-4BC3-9434-42B959B16FDD}" sibTransId="{8561D96E-8EA6-4A09-BFEF-B186DBE70B4C}"/>
    <dgm:cxn modelId="{D930B38E-4F9C-456E-A7E8-6E08D42C5D5A}" type="presOf" srcId="{EEAF24A7-A30A-44E6-9C7B-7AF2565EECF3}" destId="{8D529B6D-BD07-41ED-9E1D-AD806BEBF9B9}" srcOrd="0" destOrd="0" presId="urn:microsoft.com/office/officeart/2005/8/layout/list1"/>
    <dgm:cxn modelId="{F95F7D98-AC0E-4F91-8901-1581C9F65279}" type="presOf" srcId="{EEDF650C-2B0B-4D89-854E-7CEE020C339F}" destId="{7A3341DF-BE6A-424C-9BBE-0A33AB4947A5}" srcOrd="0" destOrd="4" presId="urn:microsoft.com/office/officeart/2005/8/layout/list1"/>
    <dgm:cxn modelId="{D8F52B9D-1DBD-44B0-976D-0CE73D54DE45}" type="presOf" srcId="{556F25A2-D56A-4D00-A990-2D6CBFEE4B01}" destId="{7A3341DF-BE6A-424C-9BBE-0A33AB4947A5}" srcOrd="0" destOrd="3" presId="urn:microsoft.com/office/officeart/2005/8/layout/list1"/>
    <dgm:cxn modelId="{432704B7-FC66-4FCD-958A-6511085186F3}" type="presOf" srcId="{724DAA29-E7DE-4070-BA2D-8821D9FB474C}" destId="{15FEB445-5516-4F90-AC50-711CBC854E91}" srcOrd="1" destOrd="0" presId="urn:microsoft.com/office/officeart/2005/8/layout/list1"/>
    <dgm:cxn modelId="{188977C2-1A0A-457C-B7DF-248D40E5C66A}" srcId="{EEAF24A7-A30A-44E6-9C7B-7AF2565EECF3}" destId="{556F25A2-D56A-4D00-A990-2D6CBFEE4B01}" srcOrd="3" destOrd="0" parTransId="{3CD31A68-44ED-49CE-A4E0-7D68DD57E1E0}" sibTransId="{F188EC82-FE41-438F-A914-13E9B0A6B065}"/>
    <dgm:cxn modelId="{1DA788D4-1656-4FEF-8FE3-5C06C42A14B6}" type="presOf" srcId="{1DF1D0FD-F94B-4962-96C8-8A7EC64D3857}" destId="{7A3341DF-BE6A-424C-9BBE-0A33AB4947A5}" srcOrd="0" destOrd="2" presId="urn:microsoft.com/office/officeart/2005/8/layout/list1"/>
    <dgm:cxn modelId="{7B50C6EB-C0E6-47AA-A335-CFAD0A3A7A74}" type="presOf" srcId="{F3F5DDB0-9F3A-4956-A835-47B94919DBC8}" destId="{D5204A19-F4B9-45BD-AFE0-445A68DEF9BF}" srcOrd="0" destOrd="0" presId="urn:microsoft.com/office/officeart/2005/8/layout/list1"/>
    <dgm:cxn modelId="{55FA161F-A76A-4D0E-BFE1-0AF2CE54A592}" type="presParOf" srcId="{D5204A19-F4B9-45BD-AFE0-445A68DEF9BF}" destId="{7B5C24D8-7FB9-426D-846C-8DB8A157884E}" srcOrd="0" destOrd="0" presId="urn:microsoft.com/office/officeart/2005/8/layout/list1"/>
    <dgm:cxn modelId="{CEBF2291-2DD2-4D92-9923-925E6C60B46F}" type="presParOf" srcId="{7B5C24D8-7FB9-426D-846C-8DB8A157884E}" destId="{8D529B6D-BD07-41ED-9E1D-AD806BEBF9B9}" srcOrd="0" destOrd="0" presId="urn:microsoft.com/office/officeart/2005/8/layout/list1"/>
    <dgm:cxn modelId="{31068558-A6D4-4311-9AAF-1B73F8708CB8}" type="presParOf" srcId="{7B5C24D8-7FB9-426D-846C-8DB8A157884E}" destId="{009662CB-C460-4FC9-8BB5-9D673895FB13}" srcOrd="1" destOrd="0" presId="urn:microsoft.com/office/officeart/2005/8/layout/list1"/>
    <dgm:cxn modelId="{F2C0CD8B-F7A9-48DA-8878-4380459626E1}" type="presParOf" srcId="{D5204A19-F4B9-45BD-AFE0-445A68DEF9BF}" destId="{E99158B8-B517-456F-801C-795B635B06C0}" srcOrd="1" destOrd="0" presId="urn:microsoft.com/office/officeart/2005/8/layout/list1"/>
    <dgm:cxn modelId="{FA6E048E-848B-4AE2-91D4-3D8AE0A7187A}" type="presParOf" srcId="{D5204A19-F4B9-45BD-AFE0-445A68DEF9BF}" destId="{7A3341DF-BE6A-424C-9BBE-0A33AB4947A5}" srcOrd="2" destOrd="0" presId="urn:microsoft.com/office/officeart/2005/8/layout/list1"/>
    <dgm:cxn modelId="{4E6BB5AE-3501-401D-BF99-926A390B4BD4}" type="presParOf" srcId="{D5204A19-F4B9-45BD-AFE0-445A68DEF9BF}" destId="{C8A15325-E8B1-4258-B027-BC6B41498824}" srcOrd="3" destOrd="0" presId="urn:microsoft.com/office/officeart/2005/8/layout/list1"/>
    <dgm:cxn modelId="{5E24AD0D-429E-4F83-880E-9BEA0E73EC4A}" type="presParOf" srcId="{D5204A19-F4B9-45BD-AFE0-445A68DEF9BF}" destId="{3A6DCE67-991E-40C8-B304-BE02F828D422}" srcOrd="4" destOrd="0" presId="urn:microsoft.com/office/officeart/2005/8/layout/list1"/>
    <dgm:cxn modelId="{C26F3391-6FD1-4DCF-8670-767E4DF981E0}" type="presParOf" srcId="{3A6DCE67-991E-40C8-B304-BE02F828D422}" destId="{40C59A2B-DBD9-47D4-A0F0-E4C2993C5429}" srcOrd="0" destOrd="0" presId="urn:microsoft.com/office/officeart/2005/8/layout/list1"/>
    <dgm:cxn modelId="{98D04B27-402A-4F36-AE30-D1C506B77B10}" type="presParOf" srcId="{3A6DCE67-991E-40C8-B304-BE02F828D422}" destId="{15FEB445-5516-4F90-AC50-711CBC854E91}" srcOrd="1" destOrd="0" presId="urn:microsoft.com/office/officeart/2005/8/layout/list1"/>
    <dgm:cxn modelId="{D92F54E6-B125-4800-A4D0-0AC0C900AC71}" type="presParOf" srcId="{D5204A19-F4B9-45BD-AFE0-445A68DEF9BF}" destId="{75103D87-B8FE-435F-BCCF-07393584AFEE}" srcOrd="5" destOrd="0" presId="urn:microsoft.com/office/officeart/2005/8/layout/list1"/>
    <dgm:cxn modelId="{F0065B62-A5B0-4381-9CDE-7ABE2469A6ED}" type="presParOf" srcId="{D5204A19-F4B9-45BD-AFE0-445A68DEF9BF}" destId="{773ADA11-B188-45F5-8008-71A5F59A088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0E623-3421-4AA7-B29C-4EAC830B3A37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FE60B0-936B-4217-B0EC-F4688078EFB8}">
      <dgm:prSet/>
      <dgm:spPr/>
      <dgm:t>
        <a:bodyPr/>
        <a:lstStyle/>
        <a:p>
          <a:r>
            <a:rPr lang="en-US" dirty="0"/>
            <a:t>42% of 1st-3rd grade girls want to be thinner </a:t>
          </a:r>
        </a:p>
      </dgm:t>
    </dgm:pt>
    <dgm:pt modelId="{2A4801ED-8A69-4A8B-B1BD-C347602A654D}" type="parTrans" cxnId="{4C49FF9A-3B47-47D2-8603-C491A13C3561}">
      <dgm:prSet/>
      <dgm:spPr/>
      <dgm:t>
        <a:bodyPr/>
        <a:lstStyle/>
        <a:p>
          <a:endParaRPr lang="en-US"/>
        </a:p>
      </dgm:t>
    </dgm:pt>
    <dgm:pt modelId="{79B96EC2-61C9-4B08-88F9-4BFA64444495}" type="sibTrans" cxnId="{4C49FF9A-3B47-47D2-8603-C491A13C3561}">
      <dgm:prSet/>
      <dgm:spPr/>
      <dgm:t>
        <a:bodyPr/>
        <a:lstStyle/>
        <a:p>
          <a:endParaRPr lang="en-US"/>
        </a:p>
      </dgm:t>
    </dgm:pt>
    <dgm:pt modelId="{3215C7FB-19A0-427B-939C-69FE74B6F792}">
      <dgm:prSet/>
      <dgm:spPr/>
      <dgm:t>
        <a:bodyPr/>
        <a:lstStyle/>
        <a:p>
          <a:r>
            <a:rPr lang="en-US" dirty="0"/>
            <a:t>81% of 10-year-olds are afraid of being fat </a:t>
          </a:r>
        </a:p>
      </dgm:t>
    </dgm:pt>
    <dgm:pt modelId="{D344D608-D170-4B1C-AA47-65B635C022E8}" type="parTrans" cxnId="{B57F8FEA-93CC-45D8-94F8-02433D524412}">
      <dgm:prSet/>
      <dgm:spPr/>
      <dgm:t>
        <a:bodyPr/>
        <a:lstStyle/>
        <a:p>
          <a:endParaRPr lang="en-US"/>
        </a:p>
      </dgm:t>
    </dgm:pt>
    <dgm:pt modelId="{E2D620BD-ABE2-4B2F-AD1B-A35EFC60E313}" type="sibTrans" cxnId="{B57F8FEA-93CC-45D8-94F8-02433D524412}">
      <dgm:prSet/>
      <dgm:spPr/>
      <dgm:t>
        <a:bodyPr/>
        <a:lstStyle/>
        <a:p>
          <a:endParaRPr lang="en-US"/>
        </a:p>
      </dgm:t>
    </dgm:pt>
    <dgm:pt modelId="{8B8B4C9A-57EC-448F-BD3A-9DC93155C647}">
      <dgm:prSet/>
      <dgm:spPr/>
      <dgm:t>
        <a:bodyPr/>
        <a:lstStyle/>
        <a:p>
          <a:r>
            <a:rPr lang="en-US" dirty="0"/>
            <a:t>46% of 9–11-year-olds are “sometimes” or “very often” on diets</a:t>
          </a:r>
        </a:p>
      </dgm:t>
    </dgm:pt>
    <dgm:pt modelId="{B264E149-9680-4E2C-935E-B544C20343B3}" type="parTrans" cxnId="{5E86B372-F067-4ADB-BCF8-E0F7FB4E5464}">
      <dgm:prSet/>
      <dgm:spPr/>
      <dgm:t>
        <a:bodyPr/>
        <a:lstStyle/>
        <a:p>
          <a:endParaRPr lang="en-US"/>
        </a:p>
      </dgm:t>
    </dgm:pt>
    <dgm:pt modelId="{5DAC894D-DAB9-4F30-ACCB-E44C56C7C05D}" type="sibTrans" cxnId="{5E86B372-F067-4ADB-BCF8-E0F7FB4E5464}">
      <dgm:prSet/>
      <dgm:spPr/>
      <dgm:t>
        <a:bodyPr/>
        <a:lstStyle/>
        <a:p>
          <a:endParaRPr lang="en-US"/>
        </a:p>
      </dgm:t>
    </dgm:pt>
    <dgm:pt modelId="{3C9092EE-AE06-44B9-AF87-A30B98FE13F3}">
      <dgm:prSet/>
      <dgm:spPr/>
      <dgm:t>
        <a:bodyPr/>
        <a:lstStyle/>
        <a:p>
          <a:r>
            <a:rPr lang="en-US" dirty="0"/>
            <a:t>35-57% of adolescent girls engage in crash dieting, fasting, self-induced vomiting, diet pills, or laxatives </a:t>
          </a:r>
        </a:p>
      </dgm:t>
    </dgm:pt>
    <dgm:pt modelId="{5E18A281-5C33-435D-B310-200DDA94A75F}" type="parTrans" cxnId="{AA6CB7B5-BF79-4568-B7C5-B1FE9014E46F}">
      <dgm:prSet/>
      <dgm:spPr/>
      <dgm:t>
        <a:bodyPr/>
        <a:lstStyle/>
        <a:p>
          <a:endParaRPr lang="en-US"/>
        </a:p>
      </dgm:t>
    </dgm:pt>
    <dgm:pt modelId="{35DE48E8-9C60-44B0-8929-F00B6C1270EC}" type="sibTrans" cxnId="{AA6CB7B5-BF79-4568-B7C5-B1FE9014E46F}">
      <dgm:prSet/>
      <dgm:spPr/>
      <dgm:t>
        <a:bodyPr/>
        <a:lstStyle/>
        <a:p>
          <a:endParaRPr lang="en-US"/>
        </a:p>
      </dgm:t>
    </dgm:pt>
    <dgm:pt modelId="{31C0509D-B28E-4DAF-81EA-7E7131A68802}">
      <dgm:prSet/>
      <dgm:spPr/>
      <dgm:t>
        <a:bodyPr/>
        <a:lstStyle/>
        <a:p>
          <a:r>
            <a:rPr lang="en-US" dirty="0"/>
            <a:t>91% of college-age women admit to controlling their weight through dieting</a:t>
          </a:r>
        </a:p>
      </dgm:t>
    </dgm:pt>
    <dgm:pt modelId="{38F0EFA6-AEF1-42FF-9CEE-C28623DE78D8}" type="parTrans" cxnId="{566CC089-3E06-47E0-87C8-B1878B35A133}">
      <dgm:prSet/>
      <dgm:spPr/>
      <dgm:t>
        <a:bodyPr/>
        <a:lstStyle/>
        <a:p>
          <a:endParaRPr lang="en-US"/>
        </a:p>
      </dgm:t>
    </dgm:pt>
    <dgm:pt modelId="{AAA0008C-FC62-4E78-ABE3-26352263299A}" type="sibTrans" cxnId="{566CC089-3E06-47E0-87C8-B1878B35A133}">
      <dgm:prSet/>
      <dgm:spPr/>
      <dgm:t>
        <a:bodyPr/>
        <a:lstStyle/>
        <a:p>
          <a:endParaRPr lang="en-US"/>
        </a:p>
      </dgm:t>
    </dgm:pt>
    <dgm:pt modelId="{A394ED5B-6CFB-4A42-9643-EA2C80FC549B}" type="pres">
      <dgm:prSet presAssocID="{2F70E623-3421-4AA7-B29C-4EAC830B3A37}" presName="vert0" presStyleCnt="0">
        <dgm:presLayoutVars>
          <dgm:dir/>
          <dgm:animOne val="branch"/>
          <dgm:animLvl val="lvl"/>
        </dgm:presLayoutVars>
      </dgm:prSet>
      <dgm:spPr/>
    </dgm:pt>
    <dgm:pt modelId="{90D42EB5-8964-41E3-8CD7-79DD4C169549}" type="pres">
      <dgm:prSet presAssocID="{96FE60B0-936B-4217-B0EC-F4688078EFB8}" presName="thickLine" presStyleLbl="alignNode1" presStyleIdx="0" presStyleCnt="5"/>
      <dgm:spPr/>
    </dgm:pt>
    <dgm:pt modelId="{C5339C31-A9FC-4283-9EB0-4BCBA5EB3F18}" type="pres">
      <dgm:prSet presAssocID="{96FE60B0-936B-4217-B0EC-F4688078EFB8}" presName="horz1" presStyleCnt="0"/>
      <dgm:spPr/>
    </dgm:pt>
    <dgm:pt modelId="{140736D6-2536-4816-8F11-A708DDFE1AB2}" type="pres">
      <dgm:prSet presAssocID="{96FE60B0-936B-4217-B0EC-F4688078EFB8}" presName="tx1" presStyleLbl="revTx" presStyleIdx="0" presStyleCnt="5"/>
      <dgm:spPr/>
    </dgm:pt>
    <dgm:pt modelId="{D2C4BA7F-A4D9-48F0-AFB7-E976B1FD518D}" type="pres">
      <dgm:prSet presAssocID="{96FE60B0-936B-4217-B0EC-F4688078EFB8}" presName="vert1" presStyleCnt="0"/>
      <dgm:spPr/>
    </dgm:pt>
    <dgm:pt modelId="{09E49B6D-2A40-416D-BF17-433B197491F2}" type="pres">
      <dgm:prSet presAssocID="{3215C7FB-19A0-427B-939C-69FE74B6F792}" presName="thickLine" presStyleLbl="alignNode1" presStyleIdx="1" presStyleCnt="5"/>
      <dgm:spPr/>
    </dgm:pt>
    <dgm:pt modelId="{4A8BE5BB-DF4E-4B8B-914F-2FDAFD58A785}" type="pres">
      <dgm:prSet presAssocID="{3215C7FB-19A0-427B-939C-69FE74B6F792}" presName="horz1" presStyleCnt="0"/>
      <dgm:spPr/>
    </dgm:pt>
    <dgm:pt modelId="{4F89B2E7-8C31-47CF-BBF8-B4D1126024E3}" type="pres">
      <dgm:prSet presAssocID="{3215C7FB-19A0-427B-939C-69FE74B6F792}" presName="tx1" presStyleLbl="revTx" presStyleIdx="1" presStyleCnt="5"/>
      <dgm:spPr/>
    </dgm:pt>
    <dgm:pt modelId="{D59AAE13-EDC6-4DF2-BF04-80A02077F26E}" type="pres">
      <dgm:prSet presAssocID="{3215C7FB-19A0-427B-939C-69FE74B6F792}" presName="vert1" presStyleCnt="0"/>
      <dgm:spPr/>
    </dgm:pt>
    <dgm:pt modelId="{60782946-C31F-47D7-A566-8DCA8EA3DE45}" type="pres">
      <dgm:prSet presAssocID="{8B8B4C9A-57EC-448F-BD3A-9DC93155C647}" presName="thickLine" presStyleLbl="alignNode1" presStyleIdx="2" presStyleCnt="5"/>
      <dgm:spPr/>
    </dgm:pt>
    <dgm:pt modelId="{1B2C11BA-BA3E-4C4B-B446-580EB27000B9}" type="pres">
      <dgm:prSet presAssocID="{8B8B4C9A-57EC-448F-BD3A-9DC93155C647}" presName="horz1" presStyleCnt="0"/>
      <dgm:spPr/>
    </dgm:pt>
    <dgm:pt modelId="{BE377AB3-F56F-4B6E-91DC-D69335DC021C}" type="pres">
      <dgm:prSet presAssocID="{8B8B4C9A-57EC-448F-BD3A-9DC93155C647}" presName="tx1" presStyleLbl="revTx" presStyleIdx="2" presStyleCnt="5"/>
      <dgm:spPr/>
    </dgm:pt>
    <dgm:pt modelId="{D036A065-0C0A-429C-BBD2-D56D09E3E418}" type="pres">
      <dgm:prSet presAssocID="{8B8B4C9A-57EC-448F-BD3A-9DC93155C647}" presName="vert1" presStyleCnt="0"/>
      <dgm:spPr/>
    </dgm:pt>
    <dgm:pt modelId="{D0129E85-512A-4610-B1C4-73127A154AFB}" type="pres">
      <dgm:prSet presAssocID="{3C9092EE-AE06-44B9-AF87-A30B98FE13F3}" presName="thickLine" presStyleLbl="alignNode1" presStyleIdx="3" presStyleCnt="5"/>
      <dgm:spPr/>
    </dgm:pt>
    <dgm:pt modelId="{366507DE-DD3D-49A8-BF60-FE215CAF363D}" type="pres">
      <dgm:prSet presAssocID="{3C9092EE-AE06-44B9-AF87-A30B98FE13F3}" presName="horz1" presStyleCnt="0"/>
      <dgm:spPr/>
    </dgm:pt>
    <dgm:pt modelId="{BEECBCCF-8D9A-450C-B3B6-0BA63B6A502B}" type="pres">
      <dgm:prSet presAssocID="{3C9092EE-AE06-44B9-AF87-A30B98FE13F3}" presName="tx1" presStyleLbl="revTx" presStyleIdx="3" presStyleCnt="5"/>
      <dgm:spPr/>
    </dgm:pt>
    <dgm:pt modelId="{CE8CE8E3-A1B7-4ED9-8B36-2E43429F4CDC}" type="pres">
      <dgm:prSet presAssocID="{3C9092EE-AE06-44B9-AF87-A30B98FE13F3}" presName="vert1" presStyleCnt="0"/>
      <dgm:spPr/>
    </dgm:pt>
    <dgm:pt modelId="{6F4AA3FB-F9BF-4DD3-81FA-4235FEC90FE8}" type="pres">
      <dgm:prSet presAssocID="{31C0509D-B28E-4DAF-81EA-7E7131A68802}" presName="thickLine" presStyleLbl="alignNode1" presStyleIdx="4" presStyleCnt="5"/>
      <dgm:spPr/>
    </dgm:pt>
    <dgm:pt modelId="{473DC19B-1AF7-4C8C-AE9D-AB53676CF42D}" type="pres">
      <dgm:prSet presAssocID="{31C0509D-B28E-4DAF-81EA-7E7131A68802}" presName="horz1" presStyleCnt="0"/>
      <dgm:spPr/>
    </dgm:pt>
    <dgm:pt modelId="{16211BB1-B4EB-4270-BEA2-049B7B2E6919}" type="pres">
      <dgm:prSet presAssocID="{31C0509D-B28E-4DAF-81EA-7E7131A68802}" presName="tx1" presStyleLbl="revTx" presStyleIdx="4" presStyleCnt="5"/>
      <dgm:spPr/>
    </dgm:pt>
    <dgm:pt modelId="{8DB5F254-4388-4F7B-8242-C0549094AB01}" type="pres">
      <dgm:prSet presAssocID="{31C0509D-B28E-4DAF-81EA-7E7131A68802}" presName="vert1" presStyleCnt="0"/>
      <dgm:spPr/>
    </dgm:pt>
  </dgm:ptLst>
  <dgm:cxnLst>
    <dgm:cxn modelId="{0AF6BA10-8C48-4451-8296-ABA9B1B13DF2}" type="presOf" srcId="{31C0509D-B28E-4DAF-81EA-7E7131A68802}" destId="{16211BB1-B4EB-4270-BEA2-049B7B2E6919}" srcOrd="0" destOrd="0" presId="urn:microsoft.com/office/officeart/2008/layout/LinedList"/>
    <dgm:cxn modelId="{A7A65F1C-FFBE-48A2-81F5-949CAFD643C7}" type="presOf" srcId="{3215C7FB-19A0-427B-939C-69FE74B6F792}" destId="{4F89B2E7-8C31-47CF-BBF8-B4D1126024E3}" srcOrd="0" destOrd="0" presId="urn:microsoft.com/office/officeart/2008/layout/LinedList"/>
    <dgm:cxn modelId="{8BA15A26-2818-4091-B20F-A38B130D4C7D}" type="presOf" srcId="{96FE60B0-936B-4217-B0EC-F4688078EFB8}" destId="{140736D6-2536-4816-8F11-A708DDFE1AB2}" srcOrd="0" destOrd="0" presId="urn:microsoft.com/office/officeart/2008/layout/LinedList"/>
    <dgm:cxn modelId="{D1606367-727C-44D7-88E6-CC1E1C39DFCE}" type="presOf" srcId="{8B8B4C9A-57EC-448F-BD3A-9DC93155C647}" destId="{BE377AB3-F56F-4B6E-91DC-D69335DC021C}" srcOrd="0" destOrd="0" presId="urn:microsoft.com/office/officeart/2008/layout/LinedList"/>
    <dgm:cxn modelId="{BC679C6A-4E8F-4792-9260-5F873D93FC8F}" type="presOf" srcId="{2F70E623-3421-4AA7-B29C-4EAC830B3A37}" destId="{A394ED5B-6CFB-4A42-9643-EA2C80FC549B}" srcOrd="0" destOrd="0" presId="urn:microsoft.com/office/officeart/2008/layout/LinedList"/>
    <dgm:cxn modelId="{5E86B372-F067-4ADB-BCF8-E0F7FB4E5464}" srcId="{2F70E623-3421-4AA7-B29C-4EAC830B3A37}" destId="{8B8B4C9A-57EC-448F-BD3A-9DC93155C647}" srcOrd="2" destOrd="0" parTransId="{B264E149-9680-4E2C-935E-B544C20343B3}" sibTransId="{5DAC894D-DAB9-4F30-ACCB-E44C56C7C05D}"/>
    <dgm:cxn modelId="{566CC089-3E06-47E0-87C8-B1878B35A133}" srcId="{2F70E623-3421-4AA7-B29C-4EAC830B3A37}" destId="{31C0509D-B28E-4DAF-81EA-7E7131A68802}" srcOrd="4" destOrd="0" parTransId="{38F0EFA6-AEF1-42FF-9CEE-C28623DE78D8}" sibTransId="{AAA0008C-FC62-4E78-ABE3-26352263299A}"/>
    <dgm:cxn modelId="{4C49FF9A-3B47-47D2-8603-C491A13C3561}" srcId="{2F70E623-3421-4AA7-B29C-4EAC830B3A37}" destId="{96FE60B0-936B-4217-B0EC-F4688078EFB8}" srcOrd="0" destOrd="0" parTransId="{2A4801ED-8A69-4A8B-B1BD-C347602A654D}" sibTransId="{79B96EC2-61C9-4B08-88F9-4BFA64444495}"/>
    <dgm:cxn modelId="{AA6CB7B5-BF79-4568-B7C5-B1FE9014E46F}" srcId="{2F70E623-3421-4AA7-B29C-4EAC830B3A37}" destId="{3C9092EE-AE06-44B9-AF87-A30B98FE13F3}" srcOrd="3" destOrd="0" parTransId="{5E18A281-5C33-435D-B310-200DDA94A75F}" sibTransId="{35DE48E8-9C60-44B0-8929-F00B6C1270EC}"/>
    <dgm:cxn modelId="{993272B6-7F38-4BAF-B8DB-FC82963517CA}" type="presOf" srcId="{3C9092EE-AE06-44B9-AF87-A30B98FE13F3}" destId="{BEECBCCF-8D9A-450C-B3B6-0BA63B6A502B}" srcOrd="0" destOrd="0" presId="urn:microsoft.com/office/officeart/2008/layout/LinedList"/>
    <dgm:cxn modelId="{B57F8FEA-93CC-45D8-94F8-02433D524412}" srcId="{2F70E623-3421-4AA7-B29C-4EAC830B3A37}" destId="{3215C7FB-19A0-427B-939C-69FE74B6F792}" srcOrd="1" destOrd="0" parTransId="{D344D608-D170-4B1C-AA47-65B635C022E8}" sibTransId="{E2D620BD-ABE2-4B2F-AD1B-A35EFC60E313}"/>
    <dgm:cxn modelId="{E51718F6-78FC-4AE0-BAFB-19B1962AD461}" type="presParOf" srcId="{A394ED5B-6CFB-4A42-9643-EA2C80FC549B}" destId="{90D42EB5-8964-41E3-8CD7-79DD4C169549}" srcOrd="0" destOrd="0" presId="urn:microsoft.com/office/officeart/2008/layout/LinedList"/>
    <dgm:cxn modelId="{871269A7-B8BC-41E4-92CC-F295DEC5980A}" type="presParOf" srcId="{A394ED5B-6CFB-4A42-9643-EA2C80FC549B}" destId="{C5339C31-A9FC-4283-9EB0-4BCBA5EB3F18}" srcOrd="1" destOrd="0" presId="urn:microsoft.com/office/officeart/2008/layout/LinedList"/>
    <dgm:cxn modelId="{161097AE-746B-444F-9636-0A3660C77DAB}" type="presParOf" srcId="{C5339C31-A9FC-4283-9EB0-4BCBA5EB3F18}" destId="{140736D6-2536-4816-8F11-A708DDFE1AB2}" srcOrd="0" destOrd="0" presId="urn:microsoft.com/office/officeart/2008/layout/LinedList"/>
    <dgm:cxn modelId="{62DA6EF1-D4B3-4A2A-92C7-7566AAA722F8}" type="presParOf" srcId="{C5339C31-A9FC-4283-9EB0-4BCBA5EB3F18}" destId="{D2C4BA7F-A4D9-48F0-AFB7-E976B1FD518D}" srcOrd="1" destOrd="0" presId="urn:microsoft.com/office/officeart/2008/layout/LinedList"/>
    <dgm:cxn modelId="{39C91082-0F8A-4836-BD0A-12B4FEF6FAD9}" type="presParOf" srcId="{A394ED5B-6CFB-4A42-9643-EA2C80FC549B}" destId="{09E49B6D-2A40-416D-BF17-433B197491F2}" srcOrd="2" destOrd="0" presId="urn:microsoft.com/office/officeart/2008/layout/LinedList"/>
    <dgm:cxn modelId="{1443A704-6765-4A9D-9118-659745F2403A}" type="presParOf" srcId="{A394ED5B-6CFB-4A42-9643-EA2C80FC549B}" destId="{4A8BE5BB-DF4E-4B8B-914F-2FDAFD58A785}" srcOrd="3" destOrd="0" presId="urn:microsoft.com/office/officeart/2008/layout/LinedList"/>
    <dgm:cxn modelId="{B46804A4-75BC-48B3-AA30-67676A6A7374}" type="presParOf" srcId="{4A8BE5BB-DF4E-4B8B-914F-2FDAFD58A785}" destId="{4F89B2E7-8C31-47CF-BBF8-B4D1126024E3}" srcOrd="0" destOrd="0" presId="urn:microsoft.com/office/officeart/2008/layout/LinedList"/>
    <dgm:cxn modelId="{2E31AFE2-6681-436A-9C68-AD2AFFA3B8A2}" type="presParOf" srcId="{4A8BE5BB-DF4E-4B8B-914F-2FDAFD58A785}" destId="{D59AAE13-EDC6-4DF2-BF04-80A02077F26E}" srcOrd="1" destOrd="0" presId="urn:microsoft.com/office/officeart/2008/layout/LinedList"/>
    <dgm:cxn modelId="{58ADAFB7-94A1-482B-87D4-6F92D1762146}" type="presParOf" srcId="{A394ED5B-6CFB-4A42-9643-EA2C80FC549B}" destId="{60782946-C31F-47D7-A566-8DCA8EA3DE45}" srcOrd="4" destOrd="0" presId="urn:microsoft.com/office/officeart/2008/layout/LinedList"/>
    <dgm:cxn modelId="{9BA5DE7B-9184-4D6E-AE1C-54C3C6D6BAE6}" type="presParOf" srcId="{A394ED5B-6CFB-4A42-9643-EA2C80FC549B}" destId="{1B2C11BA-BA3E-4C4B-B446-580EB27000B9}" srcOrd="5" destOrd="0" presId="urn:microsoft.com/office/officeart/2008/layout/LinedList"/>
    <dgm:cxn modelId="{88EB086D-8F82-4EDD-A76C-D3AA22AE4C07}" type="presParOf" srcId="{1B2C11BA-BA3E-4C4B-B446-580EB27000B9}" destId="{BE377AB3-F56F-4B6E-91DC-D69335DC021C}" srcOrd="0" destOrd="0" presId="urn:microsoft.com/office/officeart/2008/layout/LinedList"/>
    <dgm:cxn modelId="{7C60C384-947A-4445-A7AE-B82F988446F9}" type="presParOf" srcId="{1B2C11BA-BA3E-4C4B-B446-580EB27000B9}" destId="{D036A065-0C0A-429C-BBD2-D56D09E3E418}" srcOrd="1" destOrd="0" presId="urn:microsoft.com/office/officeart/2008/layout/LinedList"/>
    <dgm:cxn modelId="{368CD5C4-59DE-4FE6-B498-4C6ABE2A18A0}" type="presParOf" srcId="{A394ED5B-6CFB-4A42-9643-EA2C80FC549B}" destId="{D0129E85-512A-4610-B1C4-73127A154AFB}" srcOrd="6" destOrd="0" presId="urn:microsoft.com/office/officeart/2008/layout/LinedList"/>
    <dgm:cxn modelId="{818E7D6C-B128-4470-8AEF-D5274625D7F8}" type="presParOf" srcId="{A394ED5B-6CFB-4A42-9643-EA2C80FC549B}" destId="{366507DE-DD3D-49A8-BF60-FE215CAF363D}" srcOrd="7" destOrd="0" presId="urn:microsoft.com/office/officeart/2008/layout/LinedList"/>
    <dgm:cxn modelId="{4D093AE3-569B-44C3-9DFE-260C33FA3221}" type="presParOf" srcId="{366507DE-DD3D-49A8-BF60-FE215CAF363D}" destId="{BEECBCCF-8D9A-450C-B3B6-0BA63B6A502B}" srcOrd="0" destOrd="0" presId="urn:microsoft.com/office/officeart/2008/layout/LinedList"/>
    <dgm:cxn modelId="{AA843394-4B0A-4762-A283-A7C7A0BB4AE4}" type="presParOf" srcId="{366507DE-DD3D-49A8-BF60-FE215CAF363D}" destId="{CE8CE8E3-A1B7-4ED9-8B36-2E43429F4CDC}" srcOrd="1" destOrd="0" presId="urn:microsoft.com/office/officeart/2008/layout/LinedList"/>
    <dgm:cxn modelId="{1D0AAFAC-132F-4C29-9BF3-55BA81926AC5}" type="presParOf" srcId="{A394ED5B-6CFB-4A42-9643-EA2C80FC549B}" destId="{6F4AA3FB-F9BF-4DD3-81FA-4235FEC90FE8}" srcOrd="8" destOrd="0" presId="urn:microsoft.com/office/officeart/2008/layout/LinedList"/>
    <dgm:cxn modelId="{9752DD09-C708-4E25-92C7-3C4D3B459D10}" type="presParOf" srcId="{A394ED5B-6CFB-4A42-9643-EA2C80FC549B}" destId="{473DC19B-1AF7-4C8C-AE9D-AB53676CF42D}" srcOrd="9" destOrd="0" presId="urn:microsoft.com/office/officeart/2008/layout/LinedList"/>
    <dgm:cxn modelId="{2913C2CD-1825-44A7-A582-DFA16FD0D577}" type="presParOf" srcId="{473DC19B-1AF7-4C8C-AE9D-AB53676CF42D}" destId="{16211BB1-B4EB-4270-BEA2-049B7B2E6919}" srcOrd="0" destOrd="0" presId="urn:microsoft.com/office/officeart/2008/layout/LinedList"/>
    <dgm:cxn modelId="{24C0A26A-ACCB-46AF-AED4-40CDBB7480F0}" type="presParOf" srcId="{473DC19B-1AF7-4C8C-AE9D-AB53676CF42D}" destId="{8DB5F254-4388-4F7B-8242-C0549094AB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259BAD-AB35-4404-9E0D-5B922031A4D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4123A30-4004-41D0-826B-F83986538680}">
      <dgm:prSet/>
      <dgm:spPr/>
      <dgm:t>
        <a:bodyPr/>
        <a:lstStyle/>
        <a:p>
          <a:r>
            <a:rPr lang="en-US" dirty="0"/>
            <a:t>Eating disorders are psychiatric </a:t>
          </a:r>
          <a:r>
            <a:rPr lang="en-US" i="1" dirty="0"/>
            <a:t>and</a:t>
          </a:r>
          <a:r>
            <a:rPr lang="en-US" dirty="0"/>
            <a:t> medical conditions</a:t>
          </a:r>
        </a:p>
      </dgm:t>
    </dgm:pt>
    <dgm:pt modelId="{14B9E970-7B98-4056-B53A-10F3444989D2}" type="parTrans" cxnId="{61281A63-2A2C-4E08-9974-10BA3C863CF9}">
      <dgm:prSet/>
      <dgm:spPr/>
      <dgm:t>
        <a:bodyPr/>
        <a:lstStyle/>
        <a:p>
          <a:endParaRPr lang="en-US"/>
        </a:p>
      </dgm:t>
    </dgm:pt>
    <dgm:pt modelId="{F81CEB19-A553-4D17-924D-A6895DCBCF4F}" type="sibTrans" cxnId="{61281A63-2A2C-4E08-9974-10BA3C863CF9}">
      <dgm:prSet/>
      <dgm:spPr/>
      <dgm:t>
        <a:bodyPr/>
        <a:lstStyle/>
        <a:p>
          <a:endParaRPr lang="en-US"/>
        </a:p>
      </dgm:t>
    </dgm:pt>
    <dgm:pt modelId="{F1F36FDF-79D9-40E3-96A6-853F8D71CC2E}">
      <dgm:prSet/>
      <dgm:spPr/>
      <dgm:t>
        <a:bodyPr/>
        <a:lstStyle/>
        <a:p>
          <a:r>
            <a:rPr lang="en-US"/>
            <a:t>Ensure quick follow-up with PCP</a:t>
          </a:r>
        </a:p>
      </dgm:t>
    </dgm:pt>
    <dgm:pt modelId="{9468959D-7EFA-4B33-9F2C-836AE04855A3}" type="parTrans" cxnId="{88682D88-13AD-42EB-81F3-197371455B04}">
      <dgm:prSet/>
      <dgm:spPr/>
      <dgm:t>
        <a:bodyPr/>
        <a:lstStyle/>
        <a:p>
          <a:endParaRPr lang="en-US"/>
        </a:p>
      </dgm:t>
    </dgm:pt>
    <dgm:pt modelId="{4136E03E-F2C3-410E-8D36-22F7CC5D622E}" type="sibTrans" cxnId="{88682D88-13AD-42EB-81F3-197371455B04}">
      <dgm:prSet/>
      <dgm:spPr/>
      <dgm:t>
        <a:bodyPr/>
        <a:lstStyle/>
        <a:p>
          <a:endParaRPr lang="en-US"/>
        </a:p>
      </dgm:t>
    </dgm:pt>
    <dgm:pt modelId="{E26FE320-6680-4CC9-9AF0-F21F1019AFB4}">
      <dgm:prSet/>
      <dgm:spPr/>
      <dgm:t>
        <a:bodyPr/>
        <a:lstStyle/>
        <a:p>
          <a:r>
            <a:rPr lang="en-US"/>
            <a:t>Measure vitals and weight/height (BMI) and run basic labs if able (CBC, CMP, Mag, Phos, EKG). Monitor growth chart and weight </a:t>
          </a:r>
          <a:r>
            <a:rPr lang="en-US" i="1"/>
            <a:t>change</a:t>
          </a:r>
          <a:r>
            <a:rPr lang="en-US"/>
            <a:t>.</a:t>
          </a:r>
        </a:p>
      </dgm:t>
    </dgm:pt>
    <dgm:pt modelId="{C836BAA3-C00B-46F7-8748-8A526ACF117A}" type="parTrans" cxnId="{83027D81-8185-48BD-914F-AA5394BF4858}">
      <dgm:prSet/>
      <dgm:spPr/>
      <dgm:t>
        <a:bodyPr/>
        <a:lstStyle/>
        <a:p>
          <a:endParaRPr lang="en-US"/>
        </a:p>
      </dgm:t>
    </dgm:pt>
    <dgm:pt modelId="{C2153923-4AA8-4978-8C82-1FD216E4D084}" type="sibTrans" cxnId="{83027D81-8185-48BD-914F-AA5394BF4858}">
      <dgm:prSet/>
      <dgm:spPr/>
      <dgm:t>
        <a:bodyPr/>
        <a:lstStyle/>
        <a:p>
          <a:endParaRPr lang="en-US"/>
        </a:p>
      </dgm:t>
    </dgm:pt>
    <dgm:pt modelId="{D2D47FE4-1487-43F3-ADC2-5B5151EC1EDC}">
      <dgm:prSet/>
      <dgm:spPr/>
      <dgm:t>
        <a:bodyPr/>
        <a:lstStyle/>
        <a:p>
          <a:r>
            <a:rPr lang="en-US"/>
            <a:t>Even some “normal” weight children are severely malnourished and may require immediate medical hospitalization</a:t>
          </a:r>
        </a:p>
      </dgm:t>
    </dgm:pt>
    <dgm:pt modelId="{60A225BD-170C-4273-A0BC-3963E1324BEC}" type="parTrans" cxnId="{9A818C3F-75BA-4B84-9DF2-D81C30E5C4CE}">
      <dgm:prSet/>
      <dgm:spPr/>
      <dgm:t>
        <a:bodyPr/>
        <a:lstStyle/>
        <a:p>
          <a:endParaRPr lang="en-US"/>
        </a:p>
      </dgm:t>
    </dgm:pt>
    <dgm:pt modelId="{78EFF915-E841-4BBC-B323-DEE8AD2D209D}" type="sibTrans" cxnId="{9A818C3F-75BA-4B84-9DF2-D81C30E5C4CE}">
      <dgm:prSet/>
      <dgm:spPr/>
      <dgm:t>
        <a:bodyPr/>
        <a:lstStyle/>
        <a:p>
          <a:endParaRPr lang="en-US"/>
        </a:p>
      </dgm:t>
    </dgm:pt>
    <dgm:pt modelId="{B72F3051-C938-4753-89A8-B06007FB801F}">
      <dgm:prSet/>
      <dgm:spPr/>
      <dgm:t>
        <a:bodyPr/>
        <a:lstStyle/>
        <a:p>
          <a:r>
            <a:rPr lang="en-US" dirty="0"/>
            <a:t>If complete food refusal x 24 </a:t>
          </a:r>
          <a:r>
            <a:rPr lang="en-US" dirty="0" err="1"/>
            <a:t>hrs</a:t>
          </a:r>
          <a:r>
            <a:rPr lang="en-US" dirty="0"/>
            <a:t>, refer to the medical ED</a:t>
          </a:r>
        </a:p>
      </dgm:t>
    </dgm:pt>
    <dgm:pt modelId="{488329ED-E7F9-41CB-80BD-6EAC12F2BF86}" type="parTrans" cxnId="{7533E946-8DE3-4217-BE3A-CA172CE9C47A}">
      <dgm:prSet/>
      <dgm:spPr/>
      <dgm:t>
        <a:bodyPr/>
        <a:lstStyle/>
        <a:p>
          <a:endParaRPr lang="en-US"/>
        </a:p>
      </dgm:t>
    </dgm:pt>
    <dgm:pt modelId="{26E72111-C235-4DD0-AFAA-722DA0BB0680}" type="sibTrans" cxnId="{7533E946-8DE3-4217-BE3A-CA172CE9C47A}">
      <dgm:prSet/>
      <dgm:spPr/>
      <dgm:t>
        <a:bodyPr/>
        <a:lstStyle/>
        <a:p>
          <a:endParaRPr lang="en-US"/>
        </a:p>
      </dgm:t>
    </dgm:pt>
    <dgm:pt modelId="{689347BA-DCEF-419C-8150-BE656310C328}" type="pres">
      <dgm:prSet presAssocID="{BC259BAD-AB35-4404-9E0D-5B922031A4DD}" presName="vert0" presStyleCnt="0">
        <dgm:presLayoutVars>
          <dgm:dir/>
          <dgm:animOne val="branch"/>
          <dgm:animLvl val="lvl"/>
        </dgm:presLayoutVars>
      </dgm:prSet>
      <dgm:spPr/>
    </dgm:pt>
    <dgm:pt modelId="{4084F072-AE62-4D68-A5F3-1E4F65024742}" type="pres">
      <dgm:prSet presAssocID="{B4123A30-4004-41D0-826B-F83986538680}" presName="thickLine" presStyleLbl="alignNode1" presStyleIdx="0" presStyleCnt="5"/>
      <dgm:spPr/>
    </dgm:pt>
    <dgm:pt modelId="{A6455268-99D4-43FD-ACDA-16F07F49C8FF}" type="pres">
      <dgm:prSet presAssocID="{B4123A30-4004-41D0-826B-F83986538680}" presName="horz1" presStyleCnt="0"/>
      <dgm:spPr/>
    </dgm:pt>
    <dgm:pt modelId="{105E11C0-B581-4EEB-8E3A-63C3FAF6D357}" type="pres">
      <dgm:prSet presAssocID="{B4123A30-4004-41D0-826B-F83986538680}" presName="tx1" presStyleLbl="revTx" presStyleIdx="0" presStyleCnt="5"/>
      <dgm:spPr/>
    </dgm:pt>
    <dgm:pt modelId="{F740854A-99FE-4230-B82F-9E688AAADC78}" type="pres">
      <dgm:prSet presAssocID="{B4123A30-4004-41D0-826B-F83986538680}" presName="vert1" presStyleCnt="0"/>
      <dgm:spPr/>
    </dgm:pt>
    <dgm:pt modelId="{0405BCB4-F47E-439A-AEDF-54634478947D}" type="pres">
      <dgm:prSet presAssocID="{F1F36FDF-79D9-40E3-96A6-853F8D71CC2E}" presName="thickLine" presStyleLbl="alignNode1" presStyleIdx="1" presStyleCnt="5"/>
      <dgm:spPr/>
    </dgm:pt>
    <dgm:pt modelId="{6DCD4342-8FA3-4C84-8DBD-004CCDA37099}" type="pres">
      <dgm:prSet presAssocID="{F1F36FDF-79D9-40E3-96A6-853F8D71CC2E}" presName="horz1" presStyleCnt="0"/>
      <dgm:spPr/>
    </dgm:pt>
    <dgm:pt modelId="{564C4E6A-5F5A-4BE7-A958-275993F6ADD4}" type="pres">
      <dgm:prSet presAssocID="{F1F36FDF-79D9-40E3-96A6-853F8D71CC2E}" presName="tx1" presStyleLbl="revTx" presStyleIdx="1" presStyleCnt="5"/>
      <dgm:spPr/>
    </dgm:pt>
    <dgm:pt modelId="{F3493A5A-F944-460A-BAC9-498F9737EF8F}" type="pres">
      <dgm:prSet presAssocID="{F1F36FDF-79D9-40E3-96A6-853F8D71CC2E}" presName="vert1" presStyleCnt="0"/>
      <dgm:spPr/>
    </dgm:pt>
    <dgm:pt modelId="{B3350750-3E9F-4980-92FF-71FE95866EA9}" type="pres">
      <dgm:prSet presAssocID="{E26FE320-6680-4CC9-9AF0-F21F1019AFB4}" presName="thickLine" presStyleLbl="alignNode1" presStyleIdx="2" presStyleCnt="5"/>
      <dgm:spPr/>
    </dgm:pt>
    <dgm:pt modelId="{4775239C-F609-462E-9C34-E97ADB9622A3}" type="pres">
      <dgm:prSet presAssocID="{E26FE320-6680-4CC9-9AF0-F21F1019AFB4}" presName="horz1" presStyleCnt="0"/>
      <dgm:spPr/>
    </dgm:pt>
    <dgm:pt modelId="{934F10E5-6CD2-406D-A65D-017727B4A01D}" type="pres">
      <dgm:prSet presAssocID="{E26FE320-6680-4CC9-9AF0-F21F1019AFB4}" presName="tx1" presStyleLbl="revTx" presStyleIdx="2" presStyleCnt="5"/>
      <dgm:spPr/>
    </dgm:pt>
    <dgm:pt modelId="{BB2D5951-0D27-40AE-8B0A-FC5B814DAB78}" type="pres">
      <dgm:prSet presAssocID="{E26FE320-6680-4CC9-9AF0-F21F1019AFB4}" presName="vert1" presStyleCnt="0"/>
      <dgm:spPr/>
    </dgm:pt>
    <dgm:pt modelId="{F208869B-F886-4613-BCCF-2AB3E6B78546}" type="pres">
      <dgm:prSet presAssocID="{D2D47FE4-1487-43F3-ADC2-5B5151EC1EDC}" presName="thickLine" presStyleLbl="alignNode1" presStyleIdx="3" presStyleCnt="5"/>
      <dgm:spPr/>
    </dgm:pt>
    <dgm:pt modelId="{C9DC7D6B-C3A5-4E9C-A9DF-1710E261DA5E}" type="pres">
      <dgm:prSet presAssocID="{D2D47FE4-1487-43F3-ADC2-5B5151EC1EDC}" presName="horz1" presStyleCnt="0"/>
      <dgm:spPr/>
    </dgm:pt>
    <dgm:pt modelId="{BF8E91F4-07B7-4040-AEC1-8D1C0C2F0CF8}" type="pres">
      <dgm:prSet presAssocID="{D2D47FE4-1487-43F3-ADC2-5B5151EC1EDC}" presName="tx1" presStyleLbl="revTx" presStyleIdx="3" presStyleCnt="5"/>
      <dgm:spPr/>
    </dgm:pt>
    <dgm:pt modelId="{EC49AEC1-097B-4FE1-BE0C-E0190187850C}" type="pres">
      <dgm:prSet presAssocID="{D2D47FE4-1487-43F3-ADC2-5B5151EC1EDC}" presName="vert1" presStyleCnt="0"/>
      <dgm:spPr/>
    </dgm:pt>
    <dgm:pt modelId="{D6B56735-DA7D-4928-B98D-FBAFBD56EA46}" type="pres">
      <dgm:prSet presAssocID="{B72F3051-C938-4753-89A8-B06007FB801F}" presName="thickLine" presStyleLbl="alignNode1" presStyleIdx="4" presStyleCnt="5"/>
      <dgm:spPr/>
    </dgm:pt>
    <dgm:pt modelId="{751211C0-88EB-4A2D-B535-5CD1C0A64CDF}" type="pres">
      <dgm:prSet presAssocID="{B72F3051-C938-4753-89A8-B06007FB801F}" presName="horz1" presStyleCnt="0"/>
      <dgm:spPr/>
    </dgm:pt>
    <dgm:pt modelId="{861B2863-EC93-494B-8998-87153939486D}" type="pres">
      <dgm:prSet presAssocID="{B72F3051-C938-4753-89A8-B06007FB801F}" presName="tx1" presStyleLbl="revTx" presStyleIdx="4" presStyleCnt="5"/>
      <dgm:spPr/>
    </dgm:pt>
    <dgm:pt modelId="{8B81642E-1ECD-4442-8247-C1404FD6739B}" type="pres">
      <dgm:prSet presAssocID="{B72F3051-C938-4753-89A8-B06007FB801F}" presName="vert1" presStyleCnt="0"/>
      <dgm:spPr/>
    </dgm:pt>
  </dgm:ptLst>
  <dgm:cxnLst>
    <dgm:cxn modelId="{F25A442D-9FA8-418D-ACF1-F73A431BF607}" type="presOf" srcId="{BC259BAD-AB35-4404-9E0D-5B922031A4DD}" destId="{689347BA-DCEF-419C-8150-BE656310C328}" srcOrd="0" destOrd="0" presId="urn:microsoft.com/office/officeart/2008/layout/LinedList"/>
    <dgm:cxn modelId="{9A818C3F-75BA-4B84-9DF2-D81C30E5C4CE}" srcId="{BC259BAD-AB35-4404-9E0D-5B922031A4DD}" destId="{D2D47FE4-1487-43F3-ADC2-5B5151EC1EDC}" srcOrd="3" destOrd="0" parTransId="{60A225BD-170C-4273-A0BC-3963E1324BEC}" sibTransId="{78EFF915-E841-4BBC-B323-DEE8AD2D209D}"/>
    <dgm:cxn modelId="{61281A63-2A2C-4E08-9974-10BA3C863CF9}" srcId="{BC259BAD-AB35-4404-9E0D-5B922031A4DD}" destId="{B4123A30-4004-41D0-826B-F83986538680}" srcOrd="0" destOrd="0" parTransId="{14B9E970-7B98-4056-B53A-10F3444989D2}" sibTransId="{F81CEB19-A553-4D17-924D-A6895DCBCF4F}"/>
    <dgm:cxn modelId="{7533E946-8DE3-4217-BE3A-CA172CE9C47A}" srcId="{BC259BAD-AB35-4404-9E0D-5B922031A4DD}" destId="{B72F3051-C938-4753-89A8-B06007FB801F}" srcOrd="4" destOrd="0" parTransId="{488329ED-E7F9-41CB-80BD-6EAC12F2BF86}" sibTransId="{26E72111-C235-4DD0-AFAA-722DA0BB0680}"/>
    <dgm:cxn modelId="{83027D81-8185-48BD-914F-AA5394BF4858}" srcId="{BC259BAD-AB35-4404-9E0D-5B922031A4DD}" destId="{E26FE320-6680-4CC9-9AF0-F21F1019AFB4}" srcOrd="2" destOrd="0" parTransId="{C836BAA3-C00B-46F7-8748-8A526ACF117A}" sibTransId="{C2153923-4AA8-4978-8C82-1FD216E4D084}"/>
    <dgm:cxn modelId="{88682D88-13AD-42EB-81F3-197371455B04}" srcId="{BC259BAD-AB35-4404-9E0D-5B922031A4DD}" destId="{F1F36FDF-79D9-40E3-96A6-853F8D71CC2E}" srcOrd="1" destOrd="0" parTransId="{9468959D-7EFA-4B33-9F2C-836AE04855A3}" sibTransId="{4136E03E-F2C3-410E-8D36-22F7CC5D622E}"/>
    <dgm:cxn modelId="{B1A6CA9A-D3FB-4E7F-9173-4C30DC70CFED}" type="presOf" srcId="{F1F36FDF-79D9-40E3-96A6-853F8D71CC2E}" destId="{564C4E6A-5F5A-4BE7-A958-275993F6ADD4}" srcOrd="0" destOrd="0" presId="urn:microsoft.com/office/officeart/2008/layout/LinedList"/>
    <dgm:cxn modelId="{95C5149C-BE8F-4C6E-9CED-4828B1B16885}" type="presOf" srcId="{B72F3051-C938-4753-89A8-B06007FB801F}" destId="{861B2863-EC93-494B-8998-87153939486D}" srcOrd="0" destOrd="0" presId="urn:microsoft.com/office/officeart/2008/layout/LinedList"/>
    <dgm:cxn modelId="{773CB4A1-5AFB-4F92-9B1A-6E369C0B6F06}" type="presOf" srcId="{B4123A30-4004-41D0-826B-F83986538680}" destId="{105E11C0-B581-4EEB-8E3A-63C3FAF6D357}" srcOrd="0" destOrd="0" presId="urn:microsoft.com/office/officeart/2008/layout/LinedList"/>
    <dgm:cxn modelId="{EE2322B5-F1C0-4EE8-9779-9D8BED4C6E14}" type="presOf" srcId="{D2D47FE4-1487-43F3-ADC2-5B5151EC1EDC}" destId="{BF8E91F4-07B7-4040-AEC1-8D1C0C2F0CF8}" srcOrd="0" destOrd="0" presId="urn:microsoft.com/office/officeart/2008/layout/LinedList"/>
    <dgm:cxn modelId="{8793DEFC-6927-4F58-95ED-380C499174F1}" type="presOf" srcId="{E26FE320-6680-4CC9-9AF0-F21F1019AFB4}" destId="{934F10E5-6CD2-406D-A65D-017727B4A01D}" srcOrd="0" destOrd="0" presId="urn:microsoft.com/office/officeart/2008/layout/LinedList"/>
    <dgm:cxn modelId="{DA664515-00E1-4C0C-A894-37731000E7AE}" type="presParOf" srcId="{689347BA-DCEF-419C-8150-BE656310C328}" destId="{4084F072-AE62-4D68-A5F3-1E4F65024742}" srcOrd="0" destOrd="0" presId="urn:microsoft.com/office/officeart/2008/layout/LinedList"/>
    <dgm:cxn modelId="{8B381C64-7CA0-49D8-A79D-46528F5B3EA1}" type="presParOf" srcId="{689347BA-DCEF-419C-8150-BE656310C328}" destId="{A6455268-99D4-43FD-ACDA-16F07F49C8FF}" srcOrd="1" destOrd="0" presId="urn:microsoft.com/office/officeart/2008/layout/LinedList"/>
    <dgm:cxn modelId="{AD86CA53-531E-44E0-9F69-45AB7368808C}" type="presParOf" srcId="{A6455268-99D4-43FD-ACDA-16F07F49C8FF}" destId="{105E11C0-B581-4EEB-8E3A-63C3FAF6D357}" srcOrd="0" destOrd="0" presId="urn:microsoft.com/office/officeart/2008/layout/LinedList"/>
    <dgm:cxn modelId="{EE1FB26E-B48A-4558-9E25-EAE032A7E109}" type="presParOf" srcId="{A6455268-99D4-43FD-ACDA-16F07F49C8FF}" destId="{F740854A-99FE-4230-B82F-9E688AAADC78}" srcOrd="1" destOrd="0" presId="urn:microsoft.com/office/officeart/2008/layout/LinedList"/>
    <dgm:cxn modelId="{841CBCAE-B17D-42E9-8A8F-162CF4EB323F}" type="presParOf" srcId="{689347BA-DCEF-419C-8150-BE656310C328}" destId="{0405BCB4-F47E-439A-AEDF-54634478947D}" srcOrd="2" destOrd="0" presId="urn:microsoft.com/office/officeart/2008/layout/LinedList"/>
    <dgm:cxn modelId="{9F822337-5A80-401E-830A-C1A552178CB6}" type="presParOf" srcId="{689347BA-DCEF-419C-8150-BE656310C328}" destId="{6DCD4342-8FA3-4C84-8DBD-004CCDA37099}" srcOrd="3" destOrd="0" presId="urn:microsoft.com/office/officeart/2008/layout/LinedList"/>
    <dgm:cxn modelId="{C51FB25D-6E2E-41D6-9B11-B7AE1802A93A}" type="presParOf" srcId="{6DCD4342-8FA3-4C84-8DBD-004CCDA37099}" destId="{564C4E6A-5F5A-4BE7-A958-275993F6ADD4}" srcOrd="0" destOrd="0" presId="urn:microsoft.com/office/officeart/2008/layout/LinedList"/>
    <dgm:cxn modelId="{C315573B-7A57-4551-BB21-00A7E6C85DC2}" type="presParOf" srcId="{6DCD4342-8FA3-4C84-8DBD-004CCDA37099}" destId="{F3493A5A-F944-460A-BAC9-498F9737EF8F}" srcOrd="1" destOrd="0" presId="urn:microsoft.com/office/officeart/2008/layout/LinedList"/>
    <dgm:cxn modelId="{99B2B2A2-FDDC-48C5-A53B-E86532BE03A2}" type="presParOf" srcId="{689347BA-DCEF-419C-8150-BE656310C328}" destId="{B3350750-3E9F-4980-92FF-71FE95866EA9}" srcOrd="4" destOrd="0" presId="urn:microsoft.com/office/officeart/2008/layout/LinedList"/>
    <dgm:cxn modelId="{C0370CFA-CAE7-4120-AED3-18A79F067703}" type="presParOf" srcId="{689347BA-DCEF-419C-8150-BE656310C328}" destId="{4775239C-F609-462E-9C34-E97ADB9622A3}" srcOrd="5" destOrd="0" presId="urn:microsoft.com/office/officeart/2008/layout/LinedList"/>
    <dgm:cxn modelId="{6D86E3CB-E997-4660-9875-EB12C24FB5E1}" type="presParOf" srcId="{4775239C-F609-462E-9C34-E97ADB9622A3}" destId="{934F10E5-6CD2-406D-A65D-017727B4A01D}" srcOrd="0" destOrd="0" presId="urn:microsoft.com/office/officeart/2008/layout/LinedList"/>
    <dgm:cxn modelId="{B337081B-2FD8-4F1B-A363-C50AA2FFBA99}" type="presParOf" srcId="{4775239C-F609-462E-9C34-E97ADB9622A3}" destId="{BB2D5951-0D27-40AE-8B0A-FC5B814DAB78}" srcOrd="1" destOrd="0" presId="urn:microsoft.com/office/officeart/2008/layout/LinedList"/>
    <dgm:cxn modelId="{FED8B346-B43F-435C-86A7-D2A065E7B82C}" type="presParOf" srcId="{689347BA-DCEF-419C-8150-BE656310C328}" destId="{F208869B-F886-4613-BCCF-2AB3E6B78546}" srcOrd="6" destOrd="0" presId="urn:microsoft.com/office/officeart/2008/layout/LinedList"/>
    <dgm:cxn modelId="{6BE15697-0427-45D9-BA1E-9434C0113D1D}" type="presParOf" srcId="{689347BA-DCEF-419C-8150-BE656310C328}" destId="{C9DC7D6B-C3A5-4E9C-A9DF-1710E261DA5E}" srcOrd="7" destOrd="0" presId="urn:microsoft.com/office/officeart/2008/layout/LinedList"/>
    <dgm:cxn modelId="{18D58865-35EF-45DB-8703-B352F0EF91B4}" type="presParOf" srcId="{C9DC7D6B-C3A5-4E9C-A9DF-1710E261DA5E}" destId="{BF8E91F4-07B7-4040-AEC1-8D1C0C2F0CF8}" srcOrd="0" destOrd="0" presId="urn:microsoft.com/office/officeart/2008/layout/LinedList"/>
    <dgm:cxn modelId="{9D2B854A-7BBA-49D1-A08B-40F73D40527D}" type="presParOf" srcId="{C9DC7D6B-C3A5-4E9C-A9DF-1710E261DA5E}" destId="{EC49AEC1-097B-4FE1-BE0C-E0190187850C}" srcOrd="1" destOrd="0" presId="urn:microsoft.com/office/officeart/2008/layout/LinedList"/>
    <dgm:cxn modelId="{633C03B9-A371-4A60-AB92-9C966EB0A9B1}" type="presParOf" srcId="{689347BA-DCEF-419C-8150-BE656310C328}" destId="{D6B56735-DA7D-4928-B98D-FBAFBD56EA46}" srcOrd="8" destOrd="0" presId="urn:microsoft.com/office/officeart/2008/layout/LinedList"/>
    <dgm:cxn modelId="{3C71421A-9E3C-41C0-8E07-B1AD53081BC3}" type="presParOf" srcId="{689347BA-DCEF-419C-8150-BE656310C328}" destId="{751211C0-88EB-4A2D-B535-5CD1C0A64CDF}" srcOrd="9" destOrd="0" presId="urn:microsoft.com/office/officeart/2008/layout/LinedList"/>
    <dgm:cxn modelId="{92AB13B1-15A5-496D-80F2-B3735020E27B}" type="presParOf" srcId="{751211C0-88EB-4A2D-B535-5CD1C0A64CDF}" destId="{861B2863-EC93-494B-8998-87153939486D}" srcOrd="0" destOrd="0" presId="urn:microsoft.com/office/officeart/2008/layout/LinedList"/>
    <dgm:cxn modelId="{4CA3FBCC-1DCF-4FCF-918D-230BAF2838F6}" type="presParOf" srcId="{751211C0-88EB-4A2D-B535-5CD1C0A64CDF}" destId="{8B81642E-1ECD-4442-8247-C1404FD673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8BA1B9-981A-4C7F-AE6D-AA754597282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3F96A0-8027-435A-BF89-F89D93A870E0}">
      <dgm:prSet/>
      <dgm:spPr>
        <a:solidFill>
          <a:srgbClr val="102E5A"/>
        </a:solidFill>
      </dgm:spPr>
      <dgm:t>
        <a:bodyPr/>
        <a:lstStyle/>
        <a:p>
          <a:r>
            <a:rPr lang="en-US"/>
            <a:t>Outpatient management</a:t>
          </a:r>
        </a:p>
      </dgm:t>
    </dgm:pt>
    <dgm:pt modelId="{E08A65DF-3E4F-49CA-BED6-154580171375}" type="parTrans" cxnId="{D15D49AB-9D55-4C8D-9B92-51394E745363}">
      <dgm:prSet/>
      <dgm:spPr/>
      <dgm:t>
        <a:bodyPr/>
        <a:lstStyle/>
        <a:p>
          <a:endParaRPr lang="en-US"/>
        </a:p>
      </dgm:t>
    </dgm:pt>
    <dgm:pt modelId="{D4B5BFE5-BFEB-41A6-8292-5D0CE7DA5AC4}" type="sibTrans" cxnId="{D15D49AB-9D55-4C8D-9B92-51394E745363}">
      <dgm:prSet/>
      <dgm:spPr/>
      <dgm:t>
        <a:bodyPr/>
        <a:lstStyle/>
        <a:p>
          <a:endParaRPr lang="en-US"/>
        </a:p>
      </dgm:t>
    </dgm:pt>
    <dgm:pt modelId="{173E577B-645C-4B70-9EE5-FDA3BFE891BE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Therapist – w/ experience (or comfort) with eating disorders? FBT?</a:t>
          </a:r>
        </a:p>
      </dgm:t>
    </dgm:pt>
    <dgm:pt modelId="{039ECA33-6D07-47A1-B491-FDBB689C30A7}" type="parTrans" cxnId="{C322E3B4-AF5E-4227-8D3C-EA6F2A4E6D20}">
      <dgm:prSet/>
      <dgm:spPr/>
      <dgm:t>
        <a:bodyPr/>
        <a:lstStyle/>
        <a:p>
          <a:endParaRPr lang="en-US"/>
        </a:p>
      </dgm:t>
    </dgm:pt>
    <dgm:pt modelId="{F3011C83-25EA-46D6-9917-AB791532D587}" type="sibTrans" cxnId="{C322E3B4-AF5E-4227-8D3C-EA6F2A4E6D20}">
      <dgm:prSet/>
      <dgm:spPr/>
      <dgm:t>
        <a:bodyPr/>
        <a:lstStyle/>
        <a:p>
          <a:endParaRPr lang="en-US"/>
        </a:p>
      </dgm:t>
    </dgm:pt>
    <dgm:pt modelId="{2D34024A-9B00-4524-8F8C-9B9C138A1266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Psychiatrist – Meds? Comorbidities?</a:t>
          </a:r>
        </a:p>
      </dgm:t>
    </dgm:pt>
    <dgm:pt modelId="{DE5EE9DF-D310-4316-968C-48D66DBDD312}" type="parTrans" cxnId="{BAE9C128-F3B1-4335-A652-79D566DCB185}">
      <dgm:prSet/>
      <dgm:spPr/>
      <dgm:t>
        <a:bodyPr/>
        <a:lstStyle/>
        <a:p>
          <a:endParaRPr lang="en-US"/>
        </a:p>
      </dgm:t>
    </dgm:pt>
    <dgm:pt modelId="{4E0CD318-57F3-4453-9D56-296A93DF6D73}" type="sibTrans" cxnId="{BAE9C128-F3B1-4335-A652-79D566DCB185}">
      <dgm:prSet/>
      <dgm:spPr/>
      <dgm:t>
        <a:bodyPr/>
        <a:lstStyle/>
        <a:p>
          <a:endParaRPr lang="en-US"/>
        </a:p>
      </dgm:t>
    </dgm:pt>
    <dgm:pt modelId="{B17FE626-44B8-4E80-A9B3-F6F37935740B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PCP or adolescent medicine specialist</a:t>
          </a:r>
        </a:p>
      </dgm:t>
    </dgm:pt>
    <dgm:pt modelId="{57C7DBDC-5E04-4F6A-BD75-E883DAA16D33}" type="parTrans" cxnId="{52BC51AC-870F-41AC-8928-CD4DC75E563C}">
      <dgm:prSet/>
      <dgm:spPr/>
      <dgm:t>
        <a:bodyPr/>
        <a:lstStyle/>
        <a:p>
          <a:endParaRPr lang="en-US"/>
        </a:p>
      </dgm:t>
    </dgm:pt>
    <dgm:pt modelId="{6ED22DC1-79F6-4842-9804-1E0077AFE33C}" type="sibTrans" cxnId="{52BC51AC-870F-41AC-8928-CD4DC75E563C}">
      <dgm:prSet/>
      <dgm:spPr/>
      <dgm:t>
        <a:bodyPr/>
        <a:lstStyle/>
        <a:p>
          <a:endParaRPr lang="en-US"/>
        </a:p>
      </dgm:t>
    </dgm:pt>
    <dgm:pt modelId="{C6781373-2308-487A-8A0A-2D88B112F224}">
      <dgm:prSet/>
      <dgm:spPr>
        <a:solidFill>
          <a:srgbClr val="5C92E2"/>
        </a:solidFill>
      </dgm:spPr>
      <dgm:t>
        <a:bodyPr/>
        <a:lstStyle/>
        <a:p>
          <a:r>
            <a:rPr lang="en-US"/>
            <a:t>Partial Hospitalization Program (PHP)/Intensive Outpatient Program (IOP)</a:t>
          </a:r>
        </a:p>
      </dgm:t>
    </dgm:pt>
    <dgm:pt modelId="{5AB26B76-03CF-4624-9C00-79F3FEFE0499}" type="parTrans" cxnId="{72AA1976-BF37-48CD-A6D6-AA0AF1B4AB57}">
      <dgm:prSet/>
      <dgm:spPr/>
      <dgm:t>
        <a:bodyPr/>
        <a:lstStyle/>
        <a:p>
          <a:endParaRPr lang="en-US"/>
        </a:p>
      </dgm:t>
    </dgm:pt>
    <dgm:pt modelId="{3E37F15F-2C89-497D-8D66-78E497546D14}" type="sibTrans" cxnId="{72AA1976-BF37-48CD-A6D6-AA0AF1B4AB57}">
      <dgm:prSet/>
      <dgm:spPr/>
      <dgm:t>
        <a:bodyPr/>
        <a:lstStyle/>
        <a:p>
          <a:endParaRPr lang="en-US"/>
        </a:p>
      </dgm:t>
    </dgm:pt>
    <dgm:pt modelId="{29C652D4-E9EF-4B72-85D3-6B19B258E619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CBT vs FBT focus?</a:t>
          </a:r>
        </a:p>
      </dgm:t>
    </dgm:pt>
    <dgm:pt modelId="{7664C4D2-E51B-4E97-8DD3-073D290D03D4}" type="parTrans" cxnId="{FA51C703-8504-4B90-9419-36DDD4AB9CD4}">
      <dgm:prSet/>
      <dgm:spPr/>
      <dgm:t>
        <a:bodyPr/>
        <a:lstStyle/>
        <a:p>
          <a:endParaRPr lang="en-US"/>
        </a:p>
      </dgm:t>
    </dgm:pt>
    <dgm:pt modelId="{C41D98E0-FA36-4D9D-8312-A95AD1FBD5A7}" type="sibTrans" cxnId="{FA51C703-8504-4B90-9419-36DDD4AB9CD4}">
      <dgm:prSet/>
      <dgm:spPr/>
      <dgm:t>
        <a:bodyPr/>
        <a:lstStyle/>
        <a:p>
          <a:endParaRPr lang="en-US"/>
        </a:p>
      </dgm:t>
    </dgm:pt>
    <dgm:pt modelId="{CE9ABAC1-E5BA-4E1B-9EBE-19F161B0ECC4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In network?</a:t>
          </a:r>
        </a:p>
      </dgm:t>
    </dgm:pt>
    <dgm:pt modelId="{86AA9BCB-3E62-4FA9-A130-9ABDCE6F555B}" type="parTrans" cxnId="{3B80A49F-6FC2-4DB0-A6C6-3EE9EC44DA63}">
      <dgm:prSet/>
      <dgm:spPr/>
      <dgm:t>
        <a:bodyPr/>
        <a:lstStyle/>
        <a:p>
          <a:endParaRPr lang="en-US"/>
        </a:p>
      </dgm:t>
    </dgm:pt>
    <dgm:pt modelId="{4ED3C4D0-A3F5-4120-AB8C-2BDB4D5A38AD}" type="sibTrans" cxnId="{3B80A49F-6FC2-4DB0-A6C6-3EE9EC44DA63}">
      <dgm:prSet/>
      <dgm:spPr/>
      <dgm:t>
        <a:bodyPr/>
        <a:lstStyle/>
        <a:p>
          <a:endParaRPr lang="en-US"/>
        </a:p>
      </dgm:t>
    </dgm:pt>
    <dgm:pt modelId="{8BE4EBD6-F6D4-440C-A681-EDFE13FDA61C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/>
            <a:t>Inpatient Psychiatric Admission</a:t>
          </a:r>
        </a:p>
      </dgm:t>
    </dgm:pt>
    <dgm:pt modelId="{229B4344-B113-407E-A3E1-41681DD64C05}" type="parTrans" cxnId="{6C6045BE-6DF9-4797-BF1A-D4E849694A97}">
      <dgm:prSet/>
      <dgm:spPr/>
      <dgm:t>
        <a:bodyPr/>
        <a:lstStyle/>
        <a:p>
          <a:endParaRPr lang="en-US"/>
        </a:p>
      </dgm:t>
    </dgm:pt>
    <dgm:pt modelId="{13BB1055-1366-44A4-90DB-6BE0ECE9E6BF}" type="sibTrans" cxnId="{6C6045BE-6DF9-4797-BF1A-D4E849694A97}">
      <dgm:prSet/>
      <dgm:spPr/>
      <dgm:t>
        <a:bodyPr/>
        <a:lstStyle/>
        <a:p>
          <a:endParaRPr lang="en-US"/>
        </a:p>
      </dgm:t>
    </dgm:pt>
    <dgm:pt modelId="{E25742F0-85D8-4F00-9978-3E4908513946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Sometimes hard to get covered if no SI</a:t>
          </a:r>
        </a:p>
      </dgm:t>
    </dgm:pt>
    <dgm:pt modelId="{8C2A0E9D-0D0B-45BA-A6D3-AA9298B5449D}" type="parTrans" cxnId="{20141424-2D35-4581-9AAF-545FB321A15A}">
      <dgm:prSet/>
      <dgm:spPr/>
      <dgm:t>
        <a:bodyPr/>
        <a:lstStyle/>
        <a:p>
          <a:endParaRPr lang="en-US"/>
        </a:p>
      </dgm:t>
    </dgm:pt>
    <dgm:pt modelId="{D883FA0D-5055-4AFC-95DC-3DCFE46159CC}" type="sibTrans" cxnId="{20141424-2D35-4581-9AAF-545FB321A15A}">
      <dgm:prSet/>
      <dgm:spPr/>
      <dgm:t>
        <a:bodyPr/>
        <a:lstStyle/>
        <a:p>
          <a:endParaRPr lang="en-US"/>
        </a:p>
      </dgm:t>
    </dgm:pt>
    <dgm:pt modelId="{1D1572DA-D7B3-4A38-8395-324458D5A08F}">
      <dgm:prSet/>
      <dgm:spPr>
        <a:solidFill>
          <a:srgbClr val="FBCB06"/>
        </a:solidFill>
      </dgm:spPr>
      <dgm:t>
        <a:bodyPr/>
        <a:lstStyle/>
        <a:p>
          <a:r>
            <a:rPr lang="en-US" dirty="0">
              <a:solidFill>
                <a:srgbClr val="102E5A"/>
              </a:solidFill>
            </a:rPr>
            <a:t>Residential Treatment</a:t>
          </a:r>
        </a:p>
      </dgm:t>
    </dgm:pt>
    <dgm:pt modelId="{A83E2EB3-BE65-4DD9-A579-538F59FB5411}" type="parTrans" cxnId="{5D909BBC-D836-4875-970E-1B3B8495A476}">
      <dgm:prSet/>
      <dgm:spPr/>
      <dgm:t>
        <a:bodyPr/>
        <a:lstStyle/>
        <a:p>
          <a:endParaRPr lang="en-US"/>
        </a:p>
      </dgm:t>
    </dgm:pt>
    <dgm:pt modelId="{27249299-4325-403B-AE52-A5CD2C7FAB32}" type="sibTrans" cxnId="{5D909BBC-D836-4875-970E-1B3B8495A476}">
      <dgm:prSet/>
      <dgm:spPr/>
      <dgm:t>
        <a:bodyPr/>
        <a:lstStyle/>
        <a:p>
          <a:endParaRPr lang="en-US"/>
        </a:p>
      </dgm:t>
    </dgm:pt>
    <dgm:pt modelId="{D40E5AE4-E072-418F-8AD6-A0830A01B60F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Insurance barriers</a:t>
          </a:r>
        </a:p>
      </dgm:t>
    </dgm:pt>
    <dgm:pt modelId="{C4056628-3655-4EAB-8C33-6FB9E231D3B5}" type="parTrans" cxnId="{F9E0291C-F522-41D6-AC0D-AFD8B32A3C97}">
      <dgm:prSet/>
      <dgm:spPr/>
      <dgm:t>
        <a:bodyPr/>
        <a:lstStyle/>
        <a:p>
          <a:endParaRPr lang="en-US"/>
        </a:p>
      </dgm:t>
    </dgm:pt>
    <dgm:pt modelId="{0C7F29D4-2CD8-406F-8AA7-249A511FDF06}" type="sibTrans" cxnId="{F9E0291C-F522-41D6-AC0D-AFD8B32A3C97}">
      <dgm:prSet/>
      <dgm:spPr/>
      <dgm:t>
        <a:bodyPr/>
        <a:lstStyle/>
        <a:p>
          <a:endParaRPr lang="en-US"/>
        </a:p>
      </dgm:t>
    </dgm:pt>
    <dgm:pt modelId="{1EC6ECB7-7B83-47FD-9394-9AFA55E4245F}">
      <dgm:prSet/>
      <dgm:spPr>
        <a:ln>
          <a:solidFill>
            <a:srgbClr val="102E5A"/>
          </a:solidFill>
        </a:ln>
      </dgm:spPr>
      <dgm:t>
        <a:bodyPr/>
        <a:lstStyle/>
        <a:p>
          <a:r>
            <a:rPr lang="en-US"/>
            <a:t>May be out of state</a:t>
          </a:r>
        </a:p>
      </dgm:t>
    </dgm:pt>
    <dgm:pt modelId="{3C1F094A-4977-4AAF-BD71-538B4742821F}" type="parTrans" cxnId="{2BDB2835-0680-4E4D-820F-5D39FAE7D13F}">
      <dgm:prSet/>
      <dgm:spPr/>
      <dgm:t>
        <a:bodyPr/>
        <a:lstStyle/>
        <a:p>
          <a:endParaRPr lang="en-US"/>
        </a:p>
      </dgm:t>
    </dgm:pt>
    <dgm:pt modelId="{B1BD978C-80ED-437B-9695-1B16B62576CD}" type="sibTrans" cxnId="{2BDB2835-0680-4E4D-820F-5D39FAE7D13F}">
      <dgm:prSet/>
      <dgm:spPr/>
      <dgm:t>
        <a:bodyPr/>
        <a:lstStyle/>
        <a:p>
          <a:endParaRPr lang="en-US"/>
        </a:p>
      </dgm:t>
    </dgm:pt>
    <dgm:pt modelId="{950D3130-C2CE-4BE0-BEBA-2BCB7831CDB6}" type="pres">
      <dgm:prSet presAssocID="{A38BA1B9-981A-4C7F-AE6D-AA754597282D}" presName="linear" presStyleCnt="0">
        <dgm:presLayoutVars>
          <dgm:dir/>
          <dgm:animLvl val="lvl"/>
          <dgm:resizeHandles val="exact"/>
        </dgm:presLayoutVars>
      </dgm:prSet>
      <dgm:spPr/>
    </dgm:pt>
    <dgm:pt modelId="{C75A8CF1-A2C0-4A33-BBB0-F1B8C3206E90}" type="pres">
      <dgm:prSet presAssocID="{D83F96A0-8027-435A-BF89-F89D93A870E0}" presName="parentLin" presStyleCnt="0"/>
      <dgm:spPr/>
    </dgm:pt>
    <dgm:pt modelId="{9DCA58AD-3C7B-4218-A10B-D194046999FC}" type="pres">
      <dgm:prSet presAssocID="{D83F96A0-8027-435A-BF89-F89D93A870E0}" presName="parentLeftMargin" presStyleLbl="node1" presStyleIdx="0" presStyleCnt="4"/>
      <dgm:spPr/>
    </dgm:pt>
    <dgm:pt modelId="{CB99339A-1C83-4071-B441-449B687B1276}" type="pres">
      <dgm:prSet presAssocID="{D83F96A0-8027-435A-BF89-F89D93A870E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4E0DF52-2CCE-4A73-88C7-0780D03CB650}" type="pres">
      <dgm:prSet presAssocID="{D83F96A0-8027-435A-BF89-F89D93A870E0}" presName="negativeSpace" presStyleCnt="0"/>
      <dgm:spPr/>
    </dgm:pt>
    <dgm:pt modelId="{FED8919C-BA91-4D22-ACED-C87A438EFF26}" type="pres">
      <dgm:prSet presAssocID="{D83F96A0-8027-435A-BF89-F89D93A870E0}" presName="childText" presStyleLbl="conFgAcc1" presStyleIdx="0" presStyleCnt="4">
        <dgm:presLayoutVars>
          <dgm:bulletEnabled val="1"/>
        </dgm:presLayoutVars>
      </dgm:prSet>
      <dgm:spPr/>
    </dgm:pt>
    <dgm:pt modelId="{319F4845-BC78-40A2-9283-A08A5DAB8EE7}" type="pres">
      <dgm:prSet presAssocID="{D4B5BFE5-BFEB-41A6-8292-5D0CE7DA5AC4}" presName="spaceBetweenRectangles" presStyleCnt="0"/>
      <dgm:spPr/>
    </dgm:pt>
    <dgm:pt modelId="{C1F4D1EC-4D66-4FDF-BCCC-49D16BCCFA68}" type="pres">
      <dgm:prSet presAssocID="{C6781373-2308-487A-8A0A-2D88B112F224}" presName="parentLin" presStyleCnt="0"/>
      <dgm:spPr/>
    </dgm:pt>
    <dgm:pt modelId="{FC4BAE23-9A1F-4AD6-85F2-302E6339DC62}" type="pres">
      <dgm:prSet presAssocID="{C6781373-2308-487A-8A0A-2D88B112F224}" presName="parentLeftMargin" presStyleLbl="node1" presStyleIdx="0" presStyleCnt="4"/>
      <dgm:spPr/>
    </dgm:pt>
    <dgm:pt modelId="{3F25A14D-90D6-4B3E-BAA8-3C5A06AE1654}" type="pres">
      <dgm:prSet presAssocID="{C6781373-2308-487A-8A0A-2D88B112F22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7326D0-7C31-4B6C-95F9-E4F9C2AD144D}" type="pres">
      <dgm:prSet presAssocID="{C6781373-2308-487A-8A0A-2D88B112F224}" presName="negativeSpace" presStyleCnt="0"/>
      <dgm:spPr/>
    </dgm:pt>
    <dgm:pt modelId="{3E75B88D-9978-48B8-B735-7ADDD6389259}" type="pres">
      <dgm:prSet presAssocID="{C6781373-2308-487A-8A0A-2D88B112F224}" presName="childText" presStyleLbl="conFgAcc1" presStyleIdx="1" presStyleCnt="4">
        <dgm:presLayoutVars>
          <dgm:bulletEnabled val="1"/>
        </dgm:presLayoutVars>
      </dgm:prSet>
      <dgm:spPr/>
    </dgm:pt>
    <dgm:pt modelId="{7DA1226F-3F83-45A4-90C2-336D07B548CB}" type="pres">
      <dgm:prSet presAssocID="{3E37F15F-2C89-497D-8D66-78E497546D14}" presName="spaceBetweenRectangles" presStyleCnt="0"/>
      <dgm:spPr/>
    </dgm:pt>
    <dgm:pt modelId="{00E2694C-C363-48C1-9766-6078A284A07C}" type="pres">
      <dgm:prSet presAssocID="{8BE4EBD6-F6D4-440C-A681-EDFE13FDA61C}" presName="parentLin" presStyleCnt="0"/>
      <dgm:spPr/>
    </dgm:pt>
    <dgm:pt modelId="{52BA1244-171F-4FCF-9B58-73241749039F}" type="pres">
      <dgm:prSet presAssocID="{8BE4EBD6-F6D4-440C-A681-EDFE13FDA61C}" presName="parentLeftMargin" presStyleLbl="node1" presStyleIdx="1" presStyleCnt="4"/>
      <dgm:spPr/>
    </dgm:pt>
    <dgm:pt modelId="{DCEF9F52-1B05-4B0C-AFA8-0083D2F3FCB2}" type="pres">
      <dgm:prSet presAssocID="{8BE4EBD6-F6D4-440C-A681-EDFE13FDA61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A30A5DC-9F09-420C-8C9F-E594469A074D}" type="pres">
      <dgm:prSet presAssocID="{8BE4EBD6-F6D4-440C-A681-EDFE13FDA61C}" presName="negativeSpace" presStyleCnt="0"/>
      <dgm:spPr/>
    </dgm:pt>
    <dgm:pt modelId="{092BF798-3F48-4517-B46C-C94CD29AFB30}" type="pres">
      <dgm:prSet presAssocID="{8BE4EBD6-F6D4-440C-A681-EDFE13FDA61C}" presName="childText" presStyleLbl="conFgAcc1" presStyleIdx="2" presStyleCnt="4">
        <dgm:presLayoutVars>
          <dgm:bulletEnabled val="1"/>
        </dgm:presLayoutVars>
      </dgm:prSet>
      <dgm:spPr/>
    </dgm:pt>
    <dgm:pt modelId="{283A32FC-9BA7-4CDB-8BF2-280F59E2A548}" type="pres">
      <dgm:prSet presAssocID="{13BB1055-1366-44A4-90DB-6BE0ECE9E6BF}" presName="spaceBetweenRectangles" presStyleCnt="0"/>
      <dgm:spPr/>
    </dgm:pt>
    <dgm:pt modelId="{EE847CF9-FA50-4C8C-B92C-729790E5C28A}" type="pres">
      <dgm:prSet presAssocID="{1D1572DA-D7B3-4A38-8395-324458D5A08F}" presName="parentLin" presStyleCnt="0"/>
      <dgm:spPr/>
    </dgm:pt>
    <dgm:pt modelId="{53D385EC-8DB5-4B41-BB82-9E504FD702AE}" type="pres">
      <dgm:prSet presAssocID="{1D1572DA-D7B3-4A38-8395-324458D5A08F}" presName="parentLeftMargin" presStyleLbl="node1" presStyleIdx="2" presStyleCnt="4"/>
      <dgm:spPr/>
    </dgm:pt>
    <dgm:pt modelId="{BDFCA34A-87FD-46D3-9915-DA43DE95132D}" type="pres">
      <dgm:prSet presAssocID="{1D1572DA-D7B3-4A38-8395-324458D5A08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38264B5-E31C-4CC3-9D90-BABAF2568ECF}" type="pres">
      <dgm:prSet presAssocID="{1D1572DA-D7B3-4A38-8395-324458D5A08F}" presName="negativeSpace" presStyleCnt="0"/>
      <dgm:spPr/>
    </dgm:pt>
    <dgm:pt modelId="{E26ABBB8-1386-48E4-B28B-323C5F53661A}" type="pres">
      <dgm:prSet presAssocID="{1D1572DA-D7B3-4A38-8395-324458D5A08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2059203-FF7D-4A6B-B162-D3D51E27C94C}" type="presOf" srcId="{CE9ABAC1-E5BA-4E1B-9EBE-19F161B0ECC4}" destId="{3E75B88D-9978-48B8-B735-7ADDD6389259}" srcOrd="0" destOrd="1" presId="urn:microsoft.com/office/officeart/2005/8/layout/list1"/>
    <dgm:cxn modelId="{FA51C703-8504-4B90-9419-36DDD4AB9CD4}" srcId="{C6781373-2308-487A-8A0A-2D88B112F224}" destId="{29C652D4-E9EF-4B72-85D3-6B19B258E619}" srcOrd="0" destOrd="0" parTransId="{7664C4D2-E51B-4E97-8DD3-073D290D03D4}" sibTransId="{C41D98E0-FA36-4D9D-8312-A95AD1FBD5A7}"/>
    <dgm:cxn modelId="{F9E0291C-F522-41D6-AC0D-AFD8B32A3C97}" srcId="{1D1572DA-D7B3-4A38-8395-324458D5A08F}" destId="{D40E5AE4-E072-418F-8AD6-A0830A01B60F}" srcOrd="0" destOrd="0" parTransId="{C4056628-3655-4EAB-8C33-6FB9E231D3B5}" sibTransId="{0C7F29D4-2CD8-406F-8AA7-249A511FDF06}"/>
    <dgm:cxn modelId="{20141424-2D35-4581-9AAF-545FB321A15A}" srcId="{8BE4EBD6-F6D4-440C-A681-EDFE13FDA61C}" destId="{E25742F0-85D8-4F00-9978-3E4908513946}" srcOrd="0" destOrd="0" parTransId="{8C2A0E9D-0D0B-45BA-A6D3-AA9298B5449D}" sibTransId="{D883FA0D-5055-4AFC-95DC-3DCFE46159CC}"/>
    <dgm:cxn modelId="{BAE9C128-F3B1-4335-A652-79D566DCB185}" srcId="{D83F96A0-8027-435A-BF89-F89D93A870E0}" destId="{2D34024A-9B00-4524-8F8C-9B9C138A1266}" srcOrd="1" destOrd="0" parTransId="{DE5EE9DF-D310-4316-968C-48D66DBDD312}" sibTransId="{4E0CD318-57F3-4453-9D56-296A93DF6D73}"/>
    <dgm:cxn modelId="{2BDB2835-0680-4E4D-820F-5D39FAE7D13F}" srcId="{1D1572DA-D7B3-4A38-8395-324458D5A08F}" destId="{1EC6ECB7-7B83-47FD-9394-9AFA55E4245F}" srcOrd="1" destOrd="0" parTransId="{3C1F094A-4977-4AAF-BD71-538B4742821F}" sibTransId="{B1BD978C-80ED-437B-9695-1B16B62576CD}"/>
    <dgm:cxn modelId="{DBE5B337-B894-4E40-ADDB-3B9307C430ED}" type="presOf" srcId="{E25742F0-85D8-4F00-9978-3E4908513946}" destId="{092BF798-3F48-4517-B46C-C94CD29AFB30}" srcOrd="0" destOrd="0" presId="urn:microsoft.com/office/officeart/2005/8/layout/list1"/>
    <dgm:cxn modelId="{73432C3F-F9CD-482C-9478-C51785F465ED}" type="presOf" srcId="{C6781373-2308-487A-8A0A-2D88B112F224}" destId="{3F25A14D-90D6-4B3E-BAA8-3C5A06AE1654}" srcOrd="1" destOrd="0" presId="urn:microsoft.com/office/officeart/2005/8/layout/list1"/>
    <dgm:cxn modelId="{3C51C35D-C677-4B57-96B1-5E1A8B41E378}" type="presOf" srcId="{1D1572DA-D7B3-4A38-8395-324458D5A08F}" destId="{BDFCA34A-87FD-46D3-9915-DA43DE95132D}" srcOrd="1" destOrd="0" presId="urn:microsoft.com/office/officeart/2005/8/layout/list1"/>
    <dgm:cxn modelId="{07DE1565-4800-4A24-82B1-4CD524550CCA}" type="presOf" srcId="{8BE4EBD6-F6D4-440C-A681-EDFE13FDA61C}" destId="{DCEF9F52-1B05-4B0C-AFA8-0083D2F3FCB2}" srcOrd="1" destOrd="0" presId="urn:microsoft.com/office/officeart/2005/8/layout/list1"/>
    <dgm:cxn modelId="{0BFBD049-9682-4EAD-87E1-F6E7BB0988A6}" type="presOf" srcId="{D40E5AE4-E072-418F-8AD6-A0830A01B60F}" destId="{E26ABBB8-1386-48E4-B28B-323C5F53661A}" srcOrd="0" destOrd="0" presId="urn:microsoft.com/office/officeart/2005/8/layout/list1"/>
    <dgm:cxn modelId="{245BED4B-9AA2-4833-B9BC-BEA0C9211E93}" type="presOf" srcId="{29C652D4-E9EF-4B72-85D3-6B19B258E619}" destId="{3E75B88D-9978-48B8-B735-7ADDD6389259}" srcOrd="0" destOrd="0" presId="urn:microsoft.com/office/officeart/2005/8/layout/list1"/>
    <dgm:cxn modelId="{E30BD64E-F333-4031-94D5-5640798622DD}" type="presOf" srcId="{D83F96A0-8027-435A-BF89-F89D93A870E0}" destId="{9DCA58AD-3C7B-4218-A10B-D194046999FC}" srcOrd="0" destOrd="0" presId="urn:microsoft.com/office/officeart/2005/8/layout/list1"/>
    <dgm:cxn modelId="{72AA1976-BF37-48CD-A6D6-AA0AF1B4AB57}" srcId="{A38BA1B9-981A-4C7F-AE6D-AA754597282D}" destId="{C6781373-2308-487A-8A0A-2D88B112F224}" srcOrd="1" destOrd="0" parTransId="{5AB26B76-03CF-4624-9C00-79F3FEFE0499}" sibTransId="{3E37F15F-2C89-497D-8D66-78E497546D14}"/>
    <dgm:cxn modelId="{117DA17E-14A6-47C9-8163-18EECF02977D}" type="presOf" srcId="{D83F96A0-8027-435A-BF89-F89D93A870E0}" destId="{CB99339A-1C83-4071-B441-449B687B1276}" srcOrd="1" destOrd="0" presId="urn:microsoft.com/office/officeart/2005/8/layout/list1"/>
    <dgm:cxn modelId="{A28EEF92-5A29-478F-999A-DCFFC726097A}" type="presOf" srcId="{8BE4EBD6-F6D4-440C-A681-EDFE13FDA61C}" destId="{52BA1244-171F-4FCF-9B58-73241749039F}" srcOrd="0" destOrd="0" presId="urn:microsoft.com/office/officeart/2005/8/layout/list1"/>
    <dgm:cxn modelId="{3B80A49F-6FC2-4DB0-A6C6-3EE9EC44DA63}" srcId="{C6781373-2308-487A-8A0A-2D88B112F224}" destId="{CE9ABAC1-E5BA-4E1B-9EBE-19F161B0ECC4}" srcOrd="1" destOrd="0" parTransId="{86AA9BCB-3E62-4FA9-A130-9ABDCE6F555B}" sibTransId="{4ED3C4D0-A3F5-4120-AB8C-2BDB4D5A38AD}"/>
    <dgm:cxn modelId="{F26ED2A5-5CA9-4B1B-8FD3-2E80E0395D83}" type="presOf" srcId="{C6781373-2308-487A-8A0A-2D88B112F224}" destId="{FC4BAE23-9A1F-4AD6-85F2-302E6339DC62}" srcOrd="0" destOrd="0" presId="urn:microsoft.com/office/officeart/2005/8/layout/list1"/>
    <dgm:cxn modelId="{D15D49AB-9D55-4C8D-9B92-51394E745363}" srcId="{A38BA1B9-981A-4C7F-AE6D-AA754597282D}" destId="{D83F96A0-8027-435A-BF89-F89D93A870E0}" srcOrd="0" destOrd="0" parTransId="{E08A65DF-3E4F-49CA-BED6-154580171375}" sibTransId="{D4B5BFE5-BFEB-41A6-8292-5D0CE7DA5AC4}"/>
    <dgm:cxn modelId="{52BC51AC-870F-41AC-8928-CD4DC75E563C}" srcId="{D83F96A0-8027-435A-BF89-F89D93A870E0}" destId="{B17FE626-44B8-4E80-A9B3-F6F37935740B}" srcOrd="2" destOrd="0" parTransId="{57C7DBDC-5E04-4F6A-BD75-E883DAA16D33}" sibTransId="{6ED22DC1-79F6-4842-9804-1E0077AFE33C}"/>
    <dgm:cxn modelId="{B89BD1B0-3AF5-4BA4-A739-1FD7EE51D923}" type="presOf" srcId="{A38BA1B9-981A-4C7F-AE6D-AA754597282D}" destId="{950D3130-C2CE-4BE0-BEBA-2BCB7831CDB6}" srcOrd="0" destOrd="0" presId="urn:microsoft.com/office/officeart/2005/8/layout/list1"/>
    <dgm:cxn modelId="{C322E3B4-AF5E-4227-8D3C-EA6F2A4E6D20}" srcId="{D83F96A0-8027-435A-BF89-F89D93A870E0}" destId="{173E577B-645C-4B70-9EE5-FDA3BFE891BE}" srcOrd="0" destOrd="0" parTransId="{039ECA33-6D07-47A1-B491-FDBB689C30A7}" sibTransId="{F3011C83-25EA-46D6-9917-AB791532D587}"/>
    <dgm:cxn modelId="{5D909BBC-D836-4875-970E-1B3B8495A476}" srcId="{A38BA1B9-981A-4C7F-AE6D-AA754597282D}" destId="{1D1572DA-D7B3-4A38-8395-324458D5A08F}" srcOrd="3" destOrd="0" parTransId="{A83E2EB3-BE65-4DD9-A579-538F59FB5411}" sibTransId="{27249299-4325-403B-AE52-A5CD2C7FAB32}"/>
    <dgm:cxn modelId="{6C6045BE-6DF9-4797-BF1A-D4E849694A97}" srcId="{A38BA1B9-981A-4C7F-AE6D-AA754597282D}" destId="{8BE4EBD6-F6D4-440C-A681-EDFE13FDA61C}" srcOrd="2" destOrd="0" parTransId="{229B4344-B113-407E-A3E1-41681DD64C05}" sibTransId="{13BB1055-1366-44A4-90DB-6BE0ECE9E6BF}"/>
    <dgm:cxn modelId="{9090DFC4-2D8D-49DD-8C5D-50DEE791B551}" type="presOf" srcId="{2D34024A-9B00-4524-8F8C-9B9C138A1266}" destId="{FED8919C-BA91-4D22-ACED-C87A438EFF26}" srcOrd="0" destOrd="1" presId="urn:microsoft.com/office/officeart/2005/8/layout/list1"/>
    <dgm:cxn modelId="{6A0502CD-C071-43D4-BB12-4066C55F97B4}" type="presOf" srcId="{1D1572DA-D7B3-4A38-8395-324458D5A08F}" destId="{53D385EC-8DB5-4B41-BB82-9E504FD702AE}" srcOrd="0" destOrd="0" presId="urn:microsoft.com/office/officeart/2005/8/layout/list1"/>
    <dgm:cxn modelId="{D5EC27D1-CA14-4F1B-B21A-0DE25F6CD701}" type="presOf" srcId="{B17FE626-44B8-4E80-A9B3-F6F37935740B}" destId="{FED8919C-BA91-4D22-ACED-C87A438EFF26}" srcOrd="0" destOrd="2" presId="urn:microsoft.com/office/officeart/2005/8/layout/list1"/>
    <dgm:cxn modelId="{AAB30FE3-B137-4BB5-A1D8-5D8BF1FD7D85}" type="presOf" srcId="{173E577B-645C-4B70-9EE5-FDA3BFE891BE}" destId="{FED8919C-BA91-4D22-ACED-C87A438EFF26}" srcOrd="0" destOrd="0" presId="urn:microsoft.com/office/officeart/2005/8/layout/list1"/>
    <dgm:cxn modelId="{58685EE5-EE99-456F-9A66-BC3F7D6ECA63}" type="presOf" srcId="{1EC6ECB7-7B83-47FD-9394-9AFA55E4245F}" destId="{E26ABBB8-1386-48E4-B28B-323C5F53661A}" srcOrd="0" destOrd="1" presId="urn:microsoft.com/office/officeart/2005/8/layout/list1"/>
    <dgm:cxn modelId="{88A28C4C-B476-4E57-8210-8057FFCA918B}" type="presParOf" srcId="{950D3130-C2CE-4BE0-BEBA-2BCB7831CDB6}" destId="{C75A8CF1-A2C0-4A33-BBB0-F1B8C3206E90}" srcOrd="0" destOrd="0" presId="urn:microsoft.com/office/officeart/2005/8/layout/list1"/>
    <dgm:cxn modelId="{797173CD-E1F6-404A-8288-CD6EBD6FAD76}" type="presParOf" srcId="{C75A8CF1-A2C0-4A33-BBB0-F1B8C3206E90}" destId="{9DCA58AD-3C7B-4218-A10B-D194046999FC}" srcOrd="0" destOrd="0" presId="urn:microsoft.com/office/officeart/2005/8/layout/list1"/>
    <dgm:cxn modelId="{C5DBF543-5AF9-4C13-AB7F-98E2DC5270DB}" type="presParOf" srcId="{C75A8CF1-A2C0-4A33-BBB0-F1B8C3206E90}" destId="{CB99339A-1C83-4071-B441-449B687B1276}" srcOrd="1" destOrd="0" presId="urn:microsoft.com/office/officeart/2005/8/layout/list1"/>
    <dgm:cxn modelId="{AAE0572B-828D-4CAF-B75E-AC6DCBF20AAB}" type="presParOf" srcId="{950D3130-C2CE-4BE0-BEBA-2BCB7831CDB6}" destId="{A4E0DF52-2CCE-4A73-88C7-0780D03CB650}" srcOrd="1" destOrd="0" presId="urn:microsoft.com/office/officeart/2005/8/layout/list1"/>
    <dgm:cxn modelId="{58090C04-C1AD-4EB2-98B0-3AB6F19B18DB}" type="presParOf" srcId="{950D3130-C2CE-4BE0-BEBA-2BCB7831CDB6}" destId="{FED8919C-BA91-4D22-ACED-C87A438EFF26}" srcOrd="2" destOrd="0" presId="urn:microsoft.com/office/officeart/2005/8/layout/list1"/>
    <dgm:cxn modelId="{2DDBD74B-F9DD-43E0-A171-24A6725A3D98}" type="presParOf" srcId="{950D3130-C2CE-4BE0-BEBA-2BCB7831CDB6}" destId="{319F4845-BC78-40A2-9283-A08A5DAB8EE7}" srcOrd="3" destOrd="0" presId="urn:microsoft.com/office/officeart/2005/8/layout/list1"/>
    <dgm:cxn modelId="{59E681C5-B745-4A79-AAF3-8782E25742CA}" type="presParOf" srcId="{950D3130-C2CE-4BE0-BEBA-2BCB7831CDB6}" destId="{C1F4D1EC-4D66-4FDF-BCCC-49D16BCCFA68}" srcOrd="4" destOrd="0" presId="urn:microsoft.com/office/officeart/2005/8/layout/list1"/>
    <dgm:cxn modelId="{44F910BA-D09F-4A25-953D-8137FF69FA07}" type="presParOf" srcId="{C1F4D1EC-4D66-4FDF-BCCC-49D16BCCFA68}" destId="{FC4BAE23-9A1F-4AD6-85F2-302E6339DC62}" srcOrd="0" destOrd="0" presId="urn:microsoft.com/office/officeart/2005/8/layout/list1"/>
    <dgm:cxn modelId="{F2C17ADE-ACA1-485C-AFF9-A97E631E7B0D}" type="presParOf" srcId="{C1F4D1EC-4D66-4FDF-BCCC-49D16BCCFA68}" destId="{3F25A14D-90D6-4B3E-BAA8-3C5A06AE1654}" srcOrd="1" destOrd="0" presId="urn:microsoft.com/office/officeart/2005/8/layout/list1"/>
    <dgm:cxn modelId="{486716B5-B023-4DD4-8CB5-02F39C62F5C9}" type="presParOf" srcId="{950D3130-C2CE-4BE0-BEBA-2BCB7831CDB6}" destId="{917326D0-7C31-4B6C-95F9-E4F9C2AD144D}" srcOrd="5" destOrd="0" presId="urn:microsoft.com/office/officeart/2005/8/layout/list1"/>
    <dgm:cxn modelId="{99605679-E8B6-4C75-9269-E944EF856662}" type="presParOf" srcId="{950D3130-C2CE-4BE0-BEBA-2BCB7831CDB6}" destId="{3E75B88D-9978-48B8-B735-7ADDD6389259}" srcOrd="6" destOrd="0" presId="urn:microsoft.com/office/officeart/2005/8/layout/list1"/>
    <dgm:cxn modelId="{2ED05A33-8B52-466A-9021-8AE4FC516A0A}" type="presParOf" srcId="{950D3130-C2CE-4BE0-BEBA-2BCB7831CDB6}" destId="{7DA1226F-3F83-45A4-90C2-336D07B548CB}" srcOrd="7" destOrd="0" presId="urn:microsoft.com/office/officeart/2005/8/layout/list1"/>
    <dgm:cxn modelId="{6083E06D-52B3-4108-913D-ABC528AAAB79}" type="presParOf" srcId="{950D3130-C2CE-4BE0-BEBA-2BCB7831CDB6}" destId="{00E2694C-C363-48C1-9766-6078A284A07C}" srcOrd="8" destOrd="0" presId="urn:microsoft.com/office/officeart/2005/8/layout/list1"/>
    <dgm:cxn modelId="{42713934-7C01-41AD-AAAA-CBDBAA89B4EA}" type="presParOf" srcId="{00E2694C-C363-48C1-9766-6078A284A07C}" destId="{52BA1244-171F-4FCF-9B58-73241749039F}" srcOrd="0" destOrd="0" presId="urn:microsoft.com/office/officeart/2005/8/layout/list1"/>
    <dgm:cxn modelId="{508B9216-0653-40D7-9149-2023560F81A9}" type="presParOf" srcId="{00E2694C-C363-48C1-9766-6078A284A07C}" destId="{DCEF9F52-1B05-4B0C-AFA8-0083D2F3FCB2}" srcOrd="1" destOrd="0" presId="urn:microsoft.com/office/officeart/2005/8/layout/list1"/>
    <dgm:cxn modelId="{4887F4BB-4F70-4A12-9578-4F4722653339}" type="presParOf" srcId="{950D3130-C2CE-4BE0-BEBA-2BCB7831CDB6}" destId="{AA30A5DC-9F09-420C-8C9F-E594469A074D}" srcOrd="9" destOrd="0" presId="urn:microsoft.com/office/officeart/2005/8/layout/list1"/>
    <dgm:cxn modelId="{1A870739-47E0-4D7B-8FDE-D63A165C0470}" type="presParOf" srcId="{950D3130-C2CE-4BE0-BEBA-2BCB7831CDB6}" destId="{092BF798-3F48-4517-B46C-C94CD29AFB30}" srcOrd="10" destOrd="0" presId="urn:microsoft.com/office/officeart/2005/8/layout/list1"/>
    <dgm:cxn modelId="{7EC96871-EA33-4DAF-ABEC-191DF225E627}" type="presParOf" srcId="{950D3130-C2CE-4BE0-BEBA-2BCB7831CDB6}" destId="{283A32FC-9BA7-4CDB-8BF2-280F59E2A548}" srcOrd="11" destOrd="0" presId="urn:microsoft.com/office/officeart/2005/8/layout/list1"/>
    <dgm:cxn modelId="{F163F274-41D1-47CE-82C1-E15E05CB6323}" type="presParOf" srcId="{950D3130-C2CE-4BE0-BEBA-2BCB7831CDB6}" destId="{EE847CF9-FA50-4C8C-B92C-729790E5C28A}" srcOrd="12" destOrd="0" presId="urn:microsoft.com/office/officeart/2005/8/layout/list1"/>
    <dgm:cxn modelId="{7531BCC3-98DA-449A-A190-EBDED7044C1A}" type="presParOf" srcId="{EE847CF9-FA50-4C8C-B92C-729790E5C28A}" destId="{53D385EC-8DB5-4B41-BB82-9E504FD702AE}" srcOrd="0" destOrd="0" presId="urn:microsoft.com/office/officeart/2005/8/layout/list1"/>
    <dgm:cxn modelId="{CAE642EF-1E1D-4411-B022-A0467F8EC6E5}" type="presParOf" srcId="{EE847CF9-FA50-4C8C-B92C-729790E5C28A}" destId="{BDFCA34A-87FD-46D3-9915-DA43DE95132D}" srcOrd="1" destOrd="0" presId="urn:microsoft.com/office/officeart/2005/8/layout/list1"/>
    <dgm:cxn modelId="{56780E59-4353-4A27-85D1-C822022FEBB7}" type="presParOf" srcId="{950D3130-C2CE-4BE0-BEBA-2BCB7831CDB6}" destId="{C38264B5-E31C-4CC3-9D90-BABAF2568ECF}" srcOrd="13" destOrd="0" presId="urn:microsoft.com/office/officeart/2005/8/layout/list1"/>
    <dgm:cxn modelId="{AFC3C3AD-77BD-426A-91CA-9F488A29222A}" type="presParOf" srcId="{950D3130-C2CE-4BE0-BEBA-2BCB7831CDB6}" destId="{E26ABBB8-1386-48E4-B28B-323C5F53661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45C422-5CA3-4751-92CF-5D89C938D51B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B441FA6-AAA8-47BB-A5C9-D4510C95536D}">
      <dgm:prSet custT="1"/>
      <dgm:spPr/>
      <dgm:t>
        <a:bodyPr/>
        <a:lstStyle/>
        <a:p>
          <a:r>
            <a:rPr lang="en-US" sz="2800" dirty="0"/>
            <a:t>Remember that eating disorders are psychiatric illnesses</a:t>
          </a:r>
        </a:p>
      </dgm:t>
    </dgm:pt>
    <dgm:pt modelId="{AEF153E3-13BE-4CDF-9F50-86A2FD41396D}" type="parTrans" cxnId="{6F2CE199-A0C4-43D8-BA96-DBB74D18CD7E}">
      <dgm:prSet/>
      <dgm:spPr/>
      <dgm:t>
        <a:bodyPr/>
        <a:lstStyle/>
        <a:p>
          <a:endParaRPr lang="en-US"/>
        </a:p>
      </dgm:t>
    </dgm:pt>
    <dgm:pt modelId="{113C9085-175C-48CE-9694-F0F6F50D084C}" type="sibTrans" cxnId="{6F2CE199-A0C4-43D8-BA96-DBB74D18CD7E}">
      <dgm:prSet/>
      <dgm:spPr/>
      <dgm:t>
        <a:bodyPr/>
        <a:lstStyle/>
        <a:p>
          <a:endParaRPr lang="en-US"/>
        </a:p>
      </dgm:t>
    </dgm:pt>
    <dgm:pt modelId="{0A888887-BDBA-4468-B039-71673B518597}">
      <dgm:prSet custT="1"/>
      <dgm:spPr/>
      <dgm:t>
        <a:bodyPr/>
        <a:lstStyle/>
        <a:p>
          <a:r>
            <a:rPr lang="en-US" sz="2800" dirty="0"/>
            <a:t>Malnutrition significantly affects reason, logic, impulse control</a:t>
          </a:r>
        </a:p>
      </dgm:t>
    </dgm:pt>
    <dgm:pt modelId="{F7F87BA5-7844-4A72-898A-DEC5A2503647}" type="parTrans" cxnId="{1F2AFC8F-76A2-4FDA-8E76-E96ACC09E57F}">
      <dgm:prSet/>
      <dgm:spPr/>
      <dgm:t>
        <a:bodyPr/>
        <a:lstStyle/>
        <a:p>
          <a:endParaRPr lang="en-US"/>
        </a:p>
      </dgm:t>
    </dgm:pt>
    <dgm:pt modelId="{B4871FCC-6897-4B27-831B-CE7563D2562A}" type="sibTrans" cxnId="{1F2AFC8F-76A2-4FDA-8E76-E96ACC09E57F}">
      <dgm:prSet/>
      <dgm:spPr/>
      <dgm:t>
        <a:bodyPr/>
        <a:lstStyle/>
        <a:p>
          <a:endParaRPr lang="en-US"/>
        </a:p>
      </dgm:t>
    </dgm:pt>
    <dgm:pt modelId="{CD24512C-BFEE-4274-BB34-2F313C68BBC3}">
      <dgm:prSet custT="1"/>
      <dgm:spPr/>
      <dgm:t>
        <a:bodyPr/>
        <a:lstStyle/>
        <a:p>
          <a:r>
            <a:rPr lang="en-US" sz="2800" dirty="0"/>
            <a:t>May need to encourage parents to pursue medical guardianship of young adults</a:t>
          </a:r>
        </a:p>
      </dgm:t>
    </dgm:pt>
    <dgm:pt modelId="{A5BFE1F6-F5CD-443E-9D2F-595D1C50D426}" type="parTrans" cxnId="{48C5AB23-E928-465E-B7DD-BFAA6B158C59}">
      <dgm:prSet/>
      <dgm:spPr/>
      <dgm:t>
        <a:bodyPr/>
        <a:lstStyle/>
        <a:p>
          <a:endParaRPr lang="en-US"/>
        </a:p>
      </dgm:t>
    </dgm:pt>
    <dgm:pt modelId="{30E777BF-EC3F-4197-9547-B9CBC58902B9}" type="sibTrans" cxnId="{48C5AB23-E928-465E-B7DD-BFAA6B158C59}">
      <dgm:prSet/>
      <dgm:spPr/>
      <dgm:t>
        <a:bodyPr/>
        <a:lstStyle/>
        <a:p>
          <a:endParaRPr lang="en-US"/>
        </a:p>
      </dgm:t>
    </dgm:pt>
    <dgm:pt modelId="{82BE99B7-A890-4A39-B4F5-0EB948331FE2}" type="pres">
      <dgm:prSet presAssocID="{6445C422-5CA3-4751-92CF-5D89C938D51B}" presName="vert0" presStyleCnt="0">
        <dgm:presLayoutVars>
          <dgm:dir/>
          <dgm:animOne val="branch"/>
          <dgm:animLvl val="lvl"/>
        </dgm:presLayoutVars>
      </dgm:prSet>
      <dgm:spPr/>
    </dgm:pt>
    <dgm:pt modelId="{D0115F39-4CCC-4261-9D15-7B465BC1313D}" type="pres">
      <dgm:prSet presAssocID="{4B441FA6-AAA8-47BB-A5C9-D4510C95536D}" presName="thickLine" presStyleLbl="alignNode1" presStyleIdx="0" presStyleCnt="3"/>
      <dgm:spPr/>
    </dgm:pt>
    <dgm:pt modelId="{33A62E16-B460-4C6F-B032-9CC958989EFE}" type="pres">
      <dgm:prSet presAssocID="{4B441FA6-AAA8-47BB-A5C9-D4510C95536D}" presName="horz1" presStyleCnt="0"/>
      <dgm:spPr/>
    </dgm:pt>
    <dgm:pt modelId="{BBD84DFC-6DF1-4846-998E-15E911B34B06}" type="pres">
      <dgm:prSet presAssocID="{4B441FA6-AAA8-47BB-A5C9-D4510C95536D}" presName="tx1" presStyleLbl="revTx" presStyleIdx="0" presStyleCnt="3"/>
      <dgm:spPr/>
    </dgm:pt>
    <dgm:pt modelId="{B336997C-BC85-4BDF-99EF-F49CD44AA8EA}" type="pres">
      <dgm:prSet presAssocID="{4B441FA6-AAA8-47BB-A5C9-D4510C95536D}" presName="vert1" presStyleCnt="0"/>
      <dgm:spPr/>
    </dgm:pt>
    <dgm:pt modelId="{63871973-13CF-4C51-8F0E-377A3FC3E369}" type="pres">
      <dgm:prSet presAssocID="{0A888887-BDBA-4468-B039-71673B518597}" presName="thickLine" presStyleLbl="alignNode1" presStyleIdx="1" presStyleCnt="3"/>
      <dgm:spPr/>
    </dgm:pt>
    <dgm:pt modelId="{C03967E2-B2E1-48B8-AB87-20279AD37751}" type="pres">
      <dgm:prSet presAssocID="{0A888887-BDBA-4468-B039-71673B518597}" presName="horz1" presStyleCnt="0"/>
      <dgm:spPr/>
    </dgm:pt>
    <dgm:pt modelId="{880126EB-AE73-4261-B8CF-13BB78ED96AB}" type="pres">
      <dgm:prSet presAssocID="{0A888887-BDBA-4468-B039-71673B518597}" presName="tx1" presStyleLbl="revTx" presStyleIdx="1" presStyleCnt="3"/>
      <dgm:spPr/>
    </dgm:pt>
    <dgm:pt modelId="{78B786B8-3D46-473D-9910-F72604EDC861}" type="pres">
      <dgm:prSet presAssocID="{0A888887-BDBA-4468-B039-71673B518597}" presName="vert1" presStyleCnt="0"/>
      <dgm:spPr/>
    </dgm:pt>
    <dgm:pt modelId="{C80F8126-680F-453A-AB39-0E871B9CF7F8}" type="pres">
      <dgm:prSet presAssocID="{CD24512C-BFEE-4274-BB34-2F313C68BBC3}" presName="thickLine" presStyleLbl="alignNode1" presStyleIdx="2" presStyleCnt="3"/>
      <dgm:spPr/>
    </dgm:pt>
    <dgm:pt modelId="{F1AA6C25-7CF2-4BF3-8F79-0BE8862BDD82}" type="pres">
      <dgm:prSet presAssocID="{CD24512C-BFEE-4274-BB34-2F313C68BBC3}" presName="horz1" presStyleCnt="0"/>
      <dgm:spPr/>
    </dgm:pt>
    <dgm:pt modelId="{B858EC33-A718-4F61-A12D-43CAFC4C2737}" type="pres">
      <dgm:prSet presAssocID="{CD24512C-BFEE-4274-BB34-2F313C68BBC3}" presName="tx1" presStyleLbl="revTx" presStyleIdx="2" presStyleCnt="3"/>
      <dgm:spPr/>
    </dgm:pt>
    <dgm:pt modelId="{B86D2525-1853-44AB-814D-0B12BD573D0E}" type="pres">
      <dgm:prSet presAssocID="{CD24512C-BFEE-4274-BB34-2F313C68BBC3}" presName="vert1" presStyleCnt="0"/>
      <dgm:spPr/>
    </dgm:pt>
  </dgm:ptLst>
  <dgm:cxnLst>
    <dgm:cxn modelId="{48C5AB23-E928-465E-B7DD-BFAA6B158C59}" srcId="{6445C422-5CA3-4751-92CF-5D89C938D51B}" destId="{CD24512C-BFEE-4274-BB34-2F313C68BBC3}" srcOrd="2" destOrd="0" parTransId="{A5BFE1F6-F5CD-443E-9D2F-595D1C50D426}" sibTransId="{30E777BF-EC3F-4197-9547-B9CBC58902B9}"/>
    <dgm:cxn modelId="{B0626A28-5C11-49CA-9496-AE363F9B44ED}" type="presOf" srcId="{CD24512C-BFEE-4274-BB34-2F313C68BBC3}" destId="{B858EC33-A718-4F61-A12D-43CAFC4C2737}" srcOrd="0" destOrd="0" presId="urn:microsoft.com/office/officeart/2008/layout/LinedList"/>
    <dgm:cxn modelId="{1F2AFC8F-76A2-4FDA-8E76-E96ACC09E57F}" srcId="{6445C422-5CA3-4751-92CF-5D89C938D51B}" destId="{0A888887-BDBA-4468-B039-71673B518597}" srcOrd="1" destOrd="0" parTransId="{F7F87BA5-7844-4A72-898A-DEC5A2503647}" sibTransId="{B4871FCC-6897-4B27-831B-CE7563D2562A}"/>
    <dgm:cxn modelId="{6F2CE199-A0C4-43D8-BA96-DBB74D18CD7E}" srcId="{6445C422-5CA3-4751-92CF-5D89C938D51B}" destId="{4B441FA6-AAA8-47BB-A5C9-D4510C95536D}" srcOrd="0" destOrd="0" parTransId="{AEF153E3-13BE-4CDF-9F50-86A2FD41396D}" sibTransId="{113C9085-175C-48CE-9694-F0F6F50D084C}"/>
    <dgm:cxn modelId="{CCF95BB5-E7BD-45B0-B59C-AE1DF12F3B90}" type="presOf" srcId="{4B441FA6-AAA8-47BB-A5C9-D4510C95536D}" destId="{BBD84DFC-6DF1-4846-998E-15E911B34B06}" srcOrd="0" destOrd="0" presId="urn:microsoft.com/office/officeart/2008/layout/LinedList"/>
    <dgm:cxn modelId="{BAB5A4CB-7D83-403C-9BC0-DCB3F8C734FB}" type="presOf" srcId="{6445C422-5CA3-4751-92CF-5D89C938D51B}" destId="{82BE99B7-A890-4A39-B4F5-0EB948331FE2}" srcOrd="0" destOrd="0" presId="urn:microsoft.com/office/officeart/2008/layout/LinedList"/>
    <dgm:cxn modelId="{CC8993CC-5110-42B6-B52B-579A60D7F335}" type="presOf" srcId="{0A888887-BDBA-4468-B039-71673B518597}" destId="{880126EB-AE73-4261-B8CF-13BB78ED96AB}" srcOrd="0" destOrd="0" presId="urn:microsoft.com/office/officeart/2008/layout/LinedList"/>
    <dgm:cxn modelId="{6BFBDE3C-AE99-4A68-A5C9-263F7D10F8BB}" type="presParOf" srcId="{82BE99B7-A890-4A39-B4F5-0EB948331FE2}" destId="{D0115F39-4CCC-4261-9D15-7B465BC1313D}" srcOrd="0" destOrd="0" presId="urn:microsoft.com/office/officeart/2008/layout/LinedList"/>
    <dgm:cxn modelId="{385C6FB8-B4CA-40F7-AC20-CE7F43504104}" type="presParOf" srcId="{82BE99B7-A890-4A39-B4F5-0EB948331FE2}" destId="{33A62E16-B460-4C6F-B032-9CC958989EFE}" srcOrd="1" destOrd="0" presId="urn:microsoft.com/office/officeart/2008/layout/LinedList"/>
    <dgm:cxn modelId="{CECBC69F-BDC4-4E23-807D-0B8928C43E71}" type="presParOf" srcId="{33A62E16-B460-4C6F-B032-9CC958989EFE}" destId="{BBD84DFC-6DF1-4846-998E-15E911B34B06}" srcOrd="0" destOrd="0" presId="urn:microsoft.com/office/officeart/2008/layout/LinedList"/>
    <dgm:cxn modelId="{793EA88F-C90C-416A-8878-592EF5DF9DE1}" type="presParOf" srcId="{33A62E16-B460-4C6F-B032-9CC958989EFE}" destId="{B336997C-BC85-4BDF-99EF-F49CD44AA8EA}" srcOrd="1" destOrd="0" presId="urn:microsoft.com/office/officeart/2008/layout/LinedList"/>
    <dgm:cxn modelId="{3DB4145A-2ACB-475E-A6A2-965E38E9D810}" type="presParOf" srcId="{82BE99B7-A890-4A39-B4F5-0EB948331FE2}" destId="{63871973-13CF-4C51-8F0E-377A3FC3E369}" srcOrd="2" destOrd="0" presId="urn:microsoft.com/office/officeart/2008/layout/LinedList"/>
    <dgm:cxn modelId="{C21F1BF3-219E-4798-9BC5-0D8C64B0773D}" type="presParOf" srcId="{82BE99B7-A890-4A39-B4F5-0EB948331FE2}" destId="{C03967E2-B2E1-48B8-AB87-20279AD37751}" srcOrd="3" destOrd="0" presId="urn:microsoft.com/office/officeart/2008/layout/LinedList"/>
    <dgm:cxn modelId="{06238111-1A65-410B-A665-8F1A23178078}" type="presParOf" srcId="{C03967E2-B2E1-48B8-AB87-20279AD37751}" destId="{880126EB-AE73-4261-B8CF-13BB78ED96AB}" srcOrd="0" destOrd="0" presId="urn:microsoft.com/office/officeart/2008/layout/LinedList"/>
    <dgm:cxn modelId="{29EBA2E2-99D4-4276-9783-5AB2F40639C4}" type="presParOf" srcId="{C03967E2-B2E1-48B8-AB87-20279AD37751}" destId="{78B786B8-3D46-473D-9910-F72604EDC861}" srcOrd="1" destOrd="0" presId="urn:microsoft.com/office/officeart/2008/layout/LinedList"/>
    <dgm:cxn modelId="{8FAD0512-2281-4086-8C8C-11F971D947DC}" type="presParOf" srcId="{82BE99B7-A890-4A39-B4F5-0EB948331FE2}" destId="{C80F8126-680F-453A-AB39-0E871B9CF7F8}" srcOrd="4" destOrd="0" presId="urn:microsoft.com/office/officeart/2008/layout/LinedList"/>
    <dgm:cxn modelId="{9E0B44F2-2596-4A28-86AD-CCAB58EEA85A}" type="presParOf" srcId="{82BE99B7-A890-4A39-B4F5-0EB948331FE2}" destId="{F1AA6C25-7CF2-4BF3-8F79-0BE8862BDD82}" srcOrd="5" destOrd="0" presId="urn:microsoft.com/office/officeart/2008/layout/LinedList"/>
    <dgm:cxn modelId="{ABD466E8-4199-4E3B-97E6-82AA340B3171}" type="presParOf" srcId="{F1AA6C25-7CF2-4BF3-8F79-0BE8862BDD82}" destId="{B858EC33-A718-4F61-A12D-43CAFC4C2737}" srcOrd="0" destOrd="0" presId="urn:microsoft.com/office/officeart/2008/layout/LinedList"/>
    <dgm:cxn modelId="{A85F56AE-F57E-419A-AACE-CA014918727C}" type="presParOf" srcId="{F1AA6C25-7CF2-4BF3-8F79-0BE8862BDD82}" destId="{B86D2525-1853-44AB-814D-0B12BD573D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11B3B1-F1A8-4D57-A558-FF71ED4B04F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2D2F19-D514-4920-9325-8B973FEB13F4}">
      <dgm:prSet phldrT="[Text]"/>
      <dgm:spPr/>
      <dgm:t>
        <a:bodyPr/>
        <a:lstStyle/>
        <a:p>
          <a:r>
            <a:rPr lang="en-US" dirty="0"/>
            <a:t>Anorexia Nervosa (AN)</a:t>
          </a:r>
        </a:p>
      </dgm:t>
    </dgm:pt>
    <dgm:pt modelId="{ABA10623-92E2-4A0C-81E5-96C8EB3030A2}" type="parTrans" cxnId="{E569A8DC-8E0C-491A-A51B-641EB1CE4BAE}">
      <dgm:prSet/>
      <dgm:spPr/>
      <dgm:t>
        <a:bodyPr/>
        <a:lstStyle/>
        <a:p>
          <a:endParaRPr lang="en-US"/>
        </a:p>
      </dgm:t>
    </dgm:pt>
    <dgm:pt modelId="{C3599456-0961-4A79-A1A3-122BCBEA90FB}" type="sibTrans" cxnId="{E569A8DC-8E0C-491A-A51B-641EB1CE4BAE}">
      <dgm:prSet/>
      <dgm:spPr/>
      <dgm:t>
        <a:bodyPr/>
        <a:lstStyle/>
        <a:p>
          <a:endParaRPr lang="en-US"/>
        </a:p>
      </dgm:t>
    </dgm:pt>
    <dgm:pt modelId="{613E924B-E471-4FFB-8ADF-B7FF4E72123F}">
      <dgm:prSet phldrT="[Text]"/>
      <dgm:spPr/>
      <dgm:t>
        <a:bodyPr/>
        <a:lstStyle/>
        <a:p>
          <a:r>
            <a:rPr lang="en-US" dirty="0"/>
            <a:t>Bulimia Nervosa (BN)</a:t>
          </a:r>
        </a:p>
      </dgm:t>
    </dgm:pt>
    <dgm:pt modelId="{0792CD75-E7EA-4150-93ED-06E14DE67EF7}" type="parTrans" cxnId="{6A6B9EC7-5120-4E96-9EA9-A9785ADD9F93}">
      <dgm:prSet/>
      <dgm:spPr/>
      <dgm:t>
        <a:bodyPr/>
        <a:lstStyle/>
        <a:p>
          <a:endParaRPr lang="en-US"/>
        </a:p>
      </dgm:t>
    </dgm:pt>
    <dgm:pt modelId="{EA91EB70-060A-43F0-8E0E-959A97D3390E}" type="sibTrans" cxnId="{6A6B9EC7-5120-4E96-9EA9-A9785ADD9F93}">
      <dgm:prSet/>
      <dgm:spPr/>
      <dgm:t>
        <a:bodyPr/>
        <a:lstStyle/>
        <a:p>
          <a:endParaRPr lang="en-US"/>
        </a:p>
      </dgm:t>
    </dgm:pt>
    <dgm:pt modelId="{71019155-8322-4A2E-A640-7165EBADDDCC}">
      <dgm:prSet phldrT="[Text]"/>
      <dgm:spPr/>
      <dgm:t>
        <a:bodyPr/>
        <a:lstStyle/>
        <a:p>
          <a:r>
            <a:rPr lang="en-US" dirty="0"/>
            <a:t>Binge Eating Disorder (BED)</a:t>
          </a:r>
        </a:p>
      </dgm:t>
    </dgm:pt>
    <dgm:pt modelId="{483F0D8C-4889-406F-BF7A-4556ADE7957F}" type="parTrans" cxnId="{771630B5-4EC0-4F93-99C7-08EA3DF90811}">
      <dgm:prSet/>
      <dgm:spPr/>
      <dgm:t>
        <a:bodyPr/>
        <a:lstStyle/>
        <a:p>
          <a:endParaRPr lang="en-US"/>
        </a:p>
      </dgm:t>
    </dgm:pt>
    <dgm:pt modelId="{B4AC97F9-7A6F-4718-98C7-32396FA5E175}" type="sibTrans" cxnId="{771630B5-4EC0-4F93-99C7-08EA3DF90811}">
      <dgm:prSet/>
      <dgm:spPr/>
      <dgm:t>
        <a:bodyPr/>
        <a:lstStyle/>
        <a:p>
          <a:endParaRPr lang="en-US"/>
        </a:p>
      </dgm:t>
    </dgm:pt>
    <dgm:pt modelId="{51084D8C-DA12-47BC-AC89-9A59CAAA7F1E}" type="pres">
      <dgm:prSet presAssocID="{A411B3B1-F1A8-4D57-A558-FF71ED4B04F8}" presName="linear" presStyleCnt="0">
        <dgm:presLayoutVars>
          <dgm:dir/>
          <dgm:animLvl val="lvl"/>
          <dgm:resizeHandles val="exact"/>
        </dgm:presLayoutVars>
      </dgm:prSet>
      <dgm:spPr/>
    </dgm:pt>
    <dgm:pt modelId="{50F31E8C-7153-4E68-AD27-E4807824AC2A}" type="pres">
      <dgm:prSet presAssocID="{352D2F19-D514-4920-9325-8B973FEB13F4}" presName="parentLin" presStyleCnt="0"/>
      <dgm:spPr/>
    </dgm:pt>
    <dgm:pt modelId="{1237A91F-37DB-492D-BCA1-A6A2E55FD1FD}" type="pres">
      <dgm:prSet presAssocID="{352D2F19-D514-4920-9325-8B973FEB13F4}" presName="parentLeftMargin" presStyleLbl="node1" presStyleIdx="0" presStyleCnt="3"/>
      <dgm:spPr/>
    </dgm:pt>
    <dgm:pt modelId="{5027D1AC-A7D2-4D17-8DC6-9AFC0D486B7F}" type="pres">
      <dgm:prSet presAssocID="{352D2F19-D514-4920-9325-8B973FEB13F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887DC87-661B-40AA-918B-7F719AE989DB}" type="pres">
      <dgm:prSet presAssocID="{352D2F19-D514-4920-9325-8B973FEB13F4}" presName="negativeSpace" presStyleCnt="0"/>
      <dgm:spPr/>
    </dgm:pt>
    <dgm:pt modelId="{5555FC14-ACB0-4917-8192-8C65EBB72B84}" type="pres">
      <dgm:prSet presAssocID="{352D2F19-D514-4920-9325-8B973FEB13F4}" presName="childText" presStyleLbl="conFgAcc1" presStyleIdx="0" presStyleCnt="3">
        <dgm:presLayoutVars>
          <dgm:bulletEnabled val="1"/>
        </dgm:presLayoutVars>
      </dgm:prSet>
      <dgm:spPr/>
    </dgm:pt>
    <dgm:pt modelId="{B6C4732F-75EA-4EAE-9E7E-DEF97D67CE6F}" type="pres">
      <dgm:prSet presAssocID="{C3599456-0961-4A79-A1A3-122BCBEA90FB}" presName="spaceBetweenRectangles" presStyleCnt="0"/>
      <dgm:spPr/>
    </dgm:pt>
    <dgm:pt modelId="{781C4A28-15D9-4D31-8A59-861841C7C0C9}" type="pres">
      <dgm:prSet presAssocID="{613E924B-E471-4FFB-8ADF-B7FF4E72123F}" presName="parentLin" presStyleCnt="0"/>
      <dgm:spPr/>
    </dgm:pt>
    <dgm:pt modelId="{F2E1CC77-4CBE-4E79-B44D-CC659484F9E1}" type="pres">
      <dgm:prSet presAssocID="{613E924B-E471-4FFB-8ADF-B7FF4E72123F}" presName="parentLeftMargin" presStyleLbl="node1" presStyleIdx="0" presStyleCnt="3"/>
      <dgm:spPr/>
    </dgm:pt>
    <dgm:pt modelId="{1B518008-669E-4703-BE69-EF698CD2C2F3}" type="pres">
      <dgm:prSet presAssocID="{613E924B-E471-4FFB-8ADF-B7FF4E72123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C663877-C6E3-4354-ACDF-BF54CE72FB47}" type="pres">
      <dgm:prSet presAssocID="{613E924B-E471-4FFB-8ADF-B7FF4E72123F}" presName="negativeSpace" presStyleCnt="0"/>
      <dgm:spPr/>
    </dgm:pt>
    <dgm:pt modelId="{79AE3BB4-CC81-4919-8262-C32A3083ADD5}" type="pres">
      <dgm:prSet presAssocID="{613E924B-E471-4FFB-8ADF-B7FF4E72123F}" presName="childText" presStyleLbl="conFgAcc1" presStyleIdx="1" presStyleCnt="3">
        <dgm:presLayoutVars>
          <dgm:bulletEnabled val="1"/>
        </dgm:presLayoutVars>
      </dgm:prSet>
      <dgm:spPr/>
    </dgm:pt>
    <dgm:pt modelId="{23BF8082-AA30-485D-81E2-113EF939BDC0}" type="pres">
      <dgm:prSet presAssocID="{EA91EB70-060A-43F0-8E0E-959A97D3390E}" presName="spaceBetweenRectangles" presStyleCnt="0"/>
      <dgm:spPr/>
    </dgm:pt>
    <dgm:pt modelId="{9D6A17FD-8529-46C0-A6AC-8275FD0EBF67}" type="pres">
      <dgm:prSet presAssocID="{71019155-8322-4A2E-A640-7165EBADDDCC}" presName="parentLin" presStyleCnt="0"/>
      <dgm:spPr/>
    </dgm:pt>
    <dgm:pt modelId="{D8E5AE25-8E46-4B4D-AE95-B35CBEC6A300}" type="pres">
      <dgm:prSet presAssocID="{71019155-8322-4A2E-A640-7165EBADDDCC}" presName="parentLeftMargin" presStyleLbl="node1" presStyleIdx="1" presStyleCnt="3"/>
      <dgm:spPr/>
    </dgm:pt>
    <dgm:pt modelId="{9AF8909C-0F84-4FA4-88A3-0E9FF2C8C679}" type="pres">
      <dgm:prSet presAssocID="{71019155-8322-4A2E-A640-7165EBADDD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1CAE44-7841-4BF6-8CC0-F80098A48968}" type="pres">
      <dgm:prSet presAssocID="{71019155-8322-4A2E-A640-7165EBADDDCC}" presName="negativeSpace" presStyleCnt="0"/>
      <dgm:spPr/>
    </dgm:pt>
    <dgm:pt modelId="{3062916D-453D-4C43-98B6-63592B5FB2CD}" type="pres">
      <dgm:prSet presAssocID="{71019155-8322-4A2E-A640-7165EBADDD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5E2E615-7C76-4EFF-970D-4E1610B285F1}" type="presOf" srcId="{71019155-8322-4A2E-A640-7165EBADDDCC}" destId="{D8E5AE25-8E46-4B4D-AE95-B35CBEC6A300}" srcOrd="0" destOrd="0" presId="urn:microsoft.com/office/officeart/2005/8/layout/list1"/>
    <dgm:cxn modelId="{57E05F30-3AD3-4938-9E50-77660BA11B64}" type="presOf" srcId="{352D2F19-D514-4920-9325-8B973FEB13F4}" destId="{5027D1AC-A7D2-4D17-8DC6-9AFC0D486B7F}" srcOrd="1" destOrd="0" presId="urn:microsoft.com/office/officeart/2005/8/layout/list1"/>
    <dgm:cxn modelId="{63785F45-F779-4668-8309-B7D856F7A11A}" type="presOf" srcId="{613E924B-E471-4FFB-8ADF-B7FF4E72123F}" destId="{1B518008-669E-4703-BE69-EF698CD2C2F3}" srcOrd="1" destOrd="0" presId="urn:microsoft.com/office/officeart/2005/8/layout/list1"/>
    <dgm:cxn modelId="{C6048051-52D4-46BA-84D3-1B882E5E4951}" type="presOf" srcId="{71019155-8322-4A2E-A640-7165EBADDDCC}" destId="{9AF8909C-0F84-4FA4-88A3-0E9FF2C8C679}" srcOrd="1" destOrd="0" presId="urn:microsoft.com/office/officeart/2005/8/layout/list1"/>
    <dgm:cxn modelId="{64F1387D-2318-4607-9B3B-EDCF70C30567}" type="presOf" srcId="{A411B3B1-F1A8-4D57-A558-FF71ED4B04F8}" destId="{51084D8C-DA12-47BC-AC89-9A59CAAA7F1E}" srcOrd="0" destOrd="0" presId="urn:microsoft.com/office/officeart/2005/8/layout/list1"/>
    <dgm:cxn modelId="{5258D0A8-56C3-4C02-AA83-5EE8F7C9ACB9}" type="presOf" srcId="{613E924B-E471-4FFB-8ADF-B7FF4E72123F}" destId="{F2E1CC77-4CBE-4E79-B44D-CC659484F9E1}" srcOrd="0" destOrd="0" presId="urn:microsoft.com/office/officeart/2005/8/layout/list1"/>
    <dgm:cxn modelId="{771630B5-4EC0-4F93-99C7-08EA3DF90811}" srcId="{A411B3B1-F1A8-4D57-A558-FF71ED4B04F8}" destId="{71019155-8322-4A2E-A640-7165EBADDDCC}" srcOrd="2" destOrd="0" parTransId="{483F0D8C-4889-406F-BF7A-4556ADE7957F}" sibTransId="{B4AC97F9-7A6F-4718-98C7-32396FA5E175}"/>
    <dgm:cxn modelId="{6A6B9EC7-5120-4E96-9EA9-A9785ADD9F93}" srcId="{A411B3B1-F1A8-4D57-A558-FF71ED4B04F8}" destId="{613E924B-E471-4FFB-8ADF-B7FF4E72123F}" srcOrd="1" destOrd="0" parTransId="{0792CD75-E7EA-4150-93ED-06E14DE67EF7}" sibTransId="{EA91EB70-060A-43F0-8E0E-959A97D3390E}"/>
    <dgm:cxn modelId="{E569A8DC-8E0C-491A-A51B-641EB1CE4BAE}" srcId="{A411B3B1-F1A8-4D57-A558-FF71ED4B04F8}" destId="{352D2F19-D514-4920-9325-8B973FEB13F4}" srcOrd="0" destOrd="0" parTransId="{ABA10623-92E2-4A0C-81E5-96C8EB3030A2}" sibTransId="{C3599456-0961-4A79-A1A3-122BCBEA90FB}"/>
    <dgm:cxn modelId="{EA2C67FC-9EBA-4A62-AB8B-F08DAA5671E9}" type="presOf" srcId="{352D2F19-D514-4920-9325-8B973FEB13F4}" destId="{1237A91F-37DB-492D-BCA1-A6A2E55FD1FD}" srcOrd="0" destOrd="0" presId="urn:microsoft.com/office/officeart/2005/8/layout/list1"/>
    <dgm:cxn modelId="{FA5BD0D2-C976-4CAA-A3AC-17D724B19279}" type="presParOf" srcId="{51084D8C-DA12-47BC-AC89-9A59CAAA7F1E}" destId="{50F31E8C-7153-4E68-AD27-E4807824AC2A}" srcOrd="0" destOrd="0" presId="urn:microsoft.com/office/officeart/2005/8/layout/list1"/>
    <dgm:cxn modelId="{0D87184C-0AB7-4D65-AB88-ACAB5978938E}" type="presParOf" srcId="{50F31E8C-7153-4E68-AD27-E4807824AC2A}" destId="{1237A91F-37DB-492D-BCA1-A6A2E55FD1FD}" srcOrd="0" destOrd="0" presId="urn:microsoft.com/office/officeart/2005/8/layout/list1"/>
    <dgm:cxn modelId="{1A90AC7C-70EF-459E-BABA-CB2107A883DE}" type="presParOf" srcId="{50F31E8C-7153-4E68-AD27-E4807824AC2A}" destId="{5027D1AC-A7D2-4D17-8DC6-9AFC0D486B7F}" srcOrd="1" destOrd="0" presId="urn:microsoft.com/office/officeart/2005/8/layout/list1"/>
    <dgm:cxn modelId="{125E40ED-618D-4044-B4CB-6EB93782F53F}" type="presParOf" srcId="{51084D8C-DA12-47BC-AC89-9A59CAAA7F1E}" destId="{1887DC87-661B-40AA-918B-7F719AE989DB}" srcOrd="1" destOrd="0" presId="urn:microsoft.com/office/officeart/2005/8/layout/list1"/>
    <dgm:cxn modelId="{51394E99-2297-4DF4-8399-15902160D151}" type="presParOf" srcId="{51084D8C-DA12-47BC-AC89-9A59CAAA7F1E}" destId="{5555FC14-ACB0-4917-8192-8C65EBB72B84}" srcOrd="2" destOrd="0" presId="urn:microsoft.com/office/officeart/2005/8/layout/list1"/>
    <dgm:cxn modelId="{9A79B7B0-46F5-4CA2-B016-E8E0C382B9FD}" type="presParOf" srcId="{51084D8C-DA12-47BC-AC89-9A59CAAA7F1E}" destId="{B6C4732F-75EA-4EAE-9E7E-DEF97D67CE6F}" srcOrd="3" destOrd="0" presId="urn:microsoft.com/office/officeart/2005/8/layout/list1"/>
    <dgm:cxn modelId="{34B2BF75-9FC3-4976-9878-9238EBEE85C7}" type="presParOf" srcId="{51084D8C-DA12-47BC-AC89-9A59CAAA7F1E}" destId="{781C4A28-15D9-4D31-8A59-861841C7C0C9}" srcOrd="4" destOrd="0" presId="urn:microsoft.com/office/officeart/2005/8/layout/list1"/>
    <dgm:cxn modelId="{08BA3A5D-FE96-4D6A-B571-5254C246964D}" type="presParOf" srcId="{781C4A28-15D9-4D31-8A59-861841C7C0C9}" destId="{F2E1CC77-4CBE-4E79-B44D-CC659484F9E1}" srcOrd="0" destOrd="0" presId="urn:microsoft.com/office/officeart/2005/8/layout/list1"/>
    <dgm:cxn modelId="{291AC725-933C-42DD-B29E-1E4D25FAA35E}" type="presParOf" srcId="{781C4A28-15D9-4D31-8A59-861841C7C0C9}" destId="{1B518008-669E-4703-BE69-EF698CD2C2F3}" srcOrd="1" destOrd="0" presId="urn:microsoft.com/office/officeart/2005/8/layout/list1"/>
    <dgm:cxn modelId="{B176D03D-4DDB-4229-9092-821566672F1C}" type="presParOf" srcId="{51084D8C-DA12-47BC-AC89-9A59CAAA7F1E}" destId="{CC663877-C6E3-4354-ACDF-BF54CE72FB47}" srcOrd="5" destOrd="0" presId="urn:microsoft.com/office/officeart/2005/8/layout/list1"/>
    <dgm:cxn modelId="{14961293-A9A4-4DC0-BD31-FE6BB182B112}" type="presParOf" srcId="{51084D8C-DA12-47BC-AC89-9A59CAAA7F1E}" destId="{79AE3BB4-CC81-4919-8262-C32A3083ADD5}" srcOrd="6" destOrd="0" presId="urn:microsoft.com/office/officeart/2005/8/layout/list1"/>
    <dgm:cxn modelId="{03E1B465-32F4-4B00-BBE8-BBB0FCBBDB76}" type="presParOf" srcId="{51084D8C-DA12-47BC-AC89-9A59CAAA7F1E}" destId="{23BF8082-AA30-485D-81E2-113EF939BDC0}" srcOrd="7" destOrd="0" presId="urn:microsoft.com/office/officeart/2005/8/layout/list1"/>
    <dgm:cxn modelId="{8D822F26-7187-437B-A267-8C076C96F9AD}" type="presParOf" srcId="{51084D8C-DA12-47BC-AC89-9A59CAAA7F1E}" destId="{9D6A17FD-8529-46C0-A6AC-8275FD0EBF67}" srcOrd="8" destOrd="0" presId="urn:microsoft.com/office/officeart/2005/8/layout/list1"/>
    <dgm:cxn modelId="{AD590CE4-0203-456A-A295-8946C083B61E}" type="presParOf" srcId="{9D6A17FD-8529-46C0-A6AC-8275FD0EBF67}" destId="{D8E5AE25-8E46-4B4D-AE95-B35CBEC6A300}" srcOrd="0" destOrd="0" presId="urn:microsoft.com/office/officeart/2005/8/layout/list1"/>
    <dgm:cxn modelId="{8AEC3738-E9E1-4C40-8224-F1DEE7A03958}" type="presParOf" srcId="{9D6A17FD-8529-46C0-A6AC-8275FD0EBF67}" destId="{9AF8909C-0F84-4FA4-88A3-0E9FF2C8C679}" srcOrd="1" destOrd="0" presId="urn:microsoft.com/office/officeart/2005/8/layout/list1"/>
    <dgm:cxn modelId="{58214508-0D68-4581-9E73-6760ACB047B3}" type="presParOf" srcId="{51084D8C-DA12-47BC-AC89-9A59CAAA7F1E}" destId="{9B1CAE44-7841-4BF6-8CC0-F80098A48968}" srcOrd="9" destOrd="0" presId="urn:microsoft.com/office/officeart/2005/8/layout/list1"/>
    <dgm:cxn modelId="{BCCD5134-606D-42C7-AD02-8B410AE1F2ED}" type="presParOf" srcId="{51084D8C-DA12-47BC-AC89-9A59CAAA7F1E}" destId="{3062916D-453D-4C43-98B6-63592B5FB2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11B3B1-F1A8-4D57-A558-FF71ED4B04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2D2F19-D514-4920-9325-8B973FEB13F4}">
      <dgm:prSet phldrT="[Text]" custT="1"/>
      <dgm:spPr>
        <a:solidFill>
          <a:srgbClr val="FBCB06"/>
        </a:solidFill>
      </dgm:spPr>
      <dgm:t>
        <a:bodyPr/>
        <a:lstStyle/>
        <a:p>
          <a:r>
            <a:rPr lang="en-US" sz="1800" dirty="0">
              <a:solidFill>
                <a:srgbClr val="102E5A"/>
              </a:solidFill>
            </a:rPr>
            <a:t>Distorted thoughts about food and eating</a:t>
          </a:r>
        </a:p>
      </dgm:t>
    </dgm:pt>
    <dgm:pt modelId="{ABA10623-92E2-4A0C-81E5-96C8EB3030A2}" type="parTrans" cxnId="{E569A8DC-8E0C-491A-A51B-641EB1CE4BAE}">
      <dgm:prSet/>
      <dgm:spPr/>
      <dgm:t>
        <a:bodyPr/>
        <a:lstStyle/>
        <a:p>
          <a:endParaRPr lang="en-US"/>
        </a:p>
      </dgm:t>
    </dgm:pt>
    <dgm:pt modelId="{C3599456-0961-4A79-A1A3-122BCBEA90FB}" type="sibTrans" cxnId="{E569A8DC-8E0C-491A-A51B-641EB1CE4BAE}">
      <dgm:prSet/>
      <dgm:spPr/>
      <dgm:t>
        <a:bodyPr/>
        <a:lstStyle/>
        <a:p>
          <a:endParaRPr lang="en-US"/>
        </a:p>
      </dgm:t>
    </dgm:pt>
    <dgm:pt modelId="{613E924B-E471-4FFB-8ADF-B7FF4E72123F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dirty="0"/>
            <a:t>Distorted thoughts about one’s body</a:t>
          </a:r>
        </a:p>
      </dgm:t>
    </dgm:pt>
    <dgm:pt modelId="{0792CD75-E7EA-4150-93ED-06E14DE67EF7}" type="parTrans" cxnId="{6A6B9EC7-5120-4E96-9EA9-A9785ADD9F93}">
      <dgm:prSet/>
      <dgm:spPr/>
      <dgm:t>
        <a:bodyPr/>
        <a:lstStyle/>
        <a:p>
          <a:endParaRPr lang="en-US"/>
        </a:p>
      </dgm:t>
    </dgm:pt>
    <dgm:pt modelId="{EA91EB70-060A-43F0-8E0E-959A97D3390E}" type="sibTrans" cxnId="{6A6B9EC7-5120-4E96-9EA9-A9785ADD9F93}">
      <dgm:prSet/>
      <dgm:spPr/>
      <dgm:t>
        <a:bodyPr/>
        <a:lstStyle/>
        <a:p>
          <a:endParaRPr lang="en-US"/>
        </a:p>
      </dgm:t>
    </dgm:pt>
    <dgm:pt modelId="{71019155-8322-4A2E-A640-7165EBADDDCC}">
      <dgm:prSet phldrT="[Text]" custT="1"/>
      <dgm:spPr>
        <a:solidFill>
          <a:srgbClr val="102E5A"/>
        </a:solidFill>
      </dgm:spPr>
      <dgm:t>
        <a:bodyPr/>
        <a:lstStyle/>
        <a:p>
          <a:r>
            <a:rPr lang="en-US" sz="1800" dirty="0"/>
            <a:t>Problematic behaviors around eating, exercise, weight loss</a:t>
          </a:r>
        </a:p>
      </dgm:t>
    </dgm:pt>
    <dgm:pt modelId="{483F0D8C-4889-406F-BF7A-4556ADE7957F}" type="parTrans" cxnId="{771630B5-4EC0-4F93-99C7-08EA3DF90811}">
      <dgm:prSet/>
      <dgm:spPr/>
      <dgm:t>
        <a:bodyPr/>
        <a:lstStyle/>
        <a:p>
          <a:endParaRPr lang="en-US"/>
        </a:p>
      </dgm:t>
    </dgm:pt>
    <dgm:pt modelId="{B4AC97F9-7A6F-4718-98C7-32396FA5E175}" type="sibTrans" cxnId="{771630B5-4EC0-4F93-99C7-08EA3DF90811}">
      <dgm:prSet/>
      <dgm:spPr/>
      <dgm:t>
        <a:bodyPr/>
        <a:lstStyle/>
        <a:p>
          <a:endParaRPr lang="en-US"/>
        </a:p>
      </dgm:t>
    </dgm:pt>
    <dgm:pt modelId="{51084D8C-DA12-47BC-AC89-9A59CAAA7F1E}" type="pres">
      <dgm:prSet presAssocID="{A411B3B1-F1A8-4D57-A558-FF71ED4B04F8}" presName="linear" presStyleCnt="0">
        <dgm:presLayoutVars>
          <dgm:dir/>
          <dgm:animLvl val="lvl"/>
          <dgm:resizeHandles val="exact"/>
        </dgm:presLayoutVars>
      </dgm:prSet>
      <dgm:spPr/>
    </dgm:pt>
    <dgm:pt modelId="{50F31E8C-7153-4E68-AD27-E4807824AC2A}" type="pres">
      <dgm:prSet presAssocID="{352D2F19-D514-4920-9325-8B973FEB13F4}" presName="parentLin" presStyleCnt="0"/>
      <dgm:spPr/>
    </dgm:pt>
    <dgm:pt modelId="{1237A91F-37DB-492D-BCA1-A6A2E55FD1FD}" type="pres">
      <dgm:prSet presAssocID="{352D2F19-D514-4920-9325-8B973FEB13F4}" presName="parentLeftMargin" presStyleLbl="node1" presStyleIdx="0" presStyleCnt="3"/>
      <dgm:spPr/>
    </dgm:pt>
    <dgm:pt modelId="{5027D1AC-A7D2-4D17-8DC6-9AFC0D486B7F}" type="pres">
      <dgm:prSet presAssocID="{352D2F19-D514-4920-9325-8B973FEB13F4}" presName="parentText" presStyleLbl="node1" presStyleIdx="0" presStyleCnt="3" custScaleX="157296">
        <dgm:presLayoutVars>
          <dgm:chMax val="0"/>
          <dgm:bulletEnabled val="1"/>
        </dgm:presLayoutVars>
      </dgm:prSet>
      <dgm:spPr/>
    </dgm:pt>
    <dgm:pt modelId="{1887DC87-661B-40AA-918B-7F719AE989DB}" type="pres">
      <dgm:prSet presAssocID="{352D2F19-D514-4920-9325-8B973FEB13F4}" presName="negativeSpace" presStyleCnt="0"/>
      <dgm:spPr/>
    </dgm:pt>
    <dgm:pt modelId="{5555FC14-ACB0-4917-8192-8C65EBB72B84}" type="pres">
      <dgm:prSet presAssocID="{352D2F19-D514-4920-9325-8B973FEB13F4}" presName="childText" presStyleLbl="conFgAcc1" presStyleIdx="0" presStyleCnt="3">
        <dgm:presLayoutVars>
          <dgm:bulletEnabled val="1"/>
        </dgm:presLayoutVars>
      </dgm:prSet>
      <dgm:spPr/>
    </dgm:pt>
    <dgm:pt modelId="{B6C4732F-75EA-4EAE-9E7E-DEF97D67CE6F}" type="pres">
      <dgm:prSet presAssocID="{C3599456-0961-4A79-A1A3-122BCBEA90FB}" presName="spaceBetweenRectangles" presStyleCnt="0"/>
      <dgm:spPr/>
    </dgm:pt>
    <dgm:pt modelId="{781C4A28-15D9-4D31-8A59-861841C7C0C9}" type="pres">
      <dgm:prSet presAssocID="{613E924B-E471-4FFB-8ADF-B7FF4E72123F}" presName="parentLin" presStyleCnt="0"/>
      <dgm:spPr/>
    </dgm:pt>
    <dgm:pt modelId="{F2E1CC77-4CBE-4E79-B44D-CC659484F9E1}" type="pres">
      <dgm:prSet presAssocID="{613E924B-E471-4FFB-8ADF-B7FF4E72123F}" presName="parentLeftMargin" presStyleLbl="node1" presStyleIdx="0" presStyleCnt="3"/>
      <dgm:spPr/>
    </dgm:pt>
    <dgm:pt modelId="{1B518008-669E-4703-BE69-EF698CD2C2F3}" type="pres">
      <dgm:prSet presAssocID="{613E924B-E471-4FFB-8ADF-B7FF4E72123F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CC663877-C6E3-4354-ACDF-BF54CE72FB47}" type="pres">
      <dgm:prSet presAssocID="{613E924B-E471-4FFB-8ADF-B7FF4E72123F}" presName="negativeSpace" presStyleCnt="0"/>
      <dgm:spPr/>
    </dgm:pt>
    <dgm:pt modelId="{79AE3BB4-CC81-4919-8262-C32A3083ADD5}" type="pres">
      <dgm:prSet presAssocID="{613E924B-E471-4FFB-8ADF-B7FF4E72123F}" presName="childText" presStyleLbl="conFgAcc1" presStyleIdx="1" presStyleCnt="3">
        <dgm:presLayoutVars>
          <dgm:bulletEnabled val="1"/>
        </dgm:presLayoutVars>
      </dgm:prSet>
      <dgm:spPr/>
    </dgm:pt>
    <dgm:pt modelId="{23BF8082-AA30-485D-81E2-113EF939BDC0}" type="pres">
      <dgm:prSet presAssocID="{EA91EB70-060A-43F0-8E0E-959A97D3390E}" presName="spaceBetweenRectangles" presStyleCnt="0"/>
      <dgm:spPr/>
    </dgm:pt>
    <dgm:pt modelId="{9D6A17FD-8529-46C0-A6AC-8275FD0EBF67}" type="pres">
      <dgm:prSet presAssocID="{71019155-8322-4A2E-A640-7165EBADDDCC}" presName="parentLin" presStyleCnt="0"/>
      <dgm:spPr/>
    </dgm:pt>
    <dgm:pt modelId="{D8E5AE25-8E46-4B4D-AE95-B35CBEC6A300}" type="pres">
      <dgm:prSet presAssocID="{71019155-8322-4A2E-A640-7165EBADDDCC}" presName="parentLeftMargin" presStyleLbl="node1" presStyleIdx="1" presStyleCnt="3"/>
      <dgm:spPr/>
    </dgm:pt>
    <dgm:pt modelId="{9AF8909C-0F84-4FA4-88A3-0E9FF2C8C679}" type="pres">
      <dgm:prSet presAssocID="{71019155-8322-4A2E-A640-7165EBADDDCC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9B1CAE44-7841-4BF6-8CC0-F80098A48968}" type="pres">
      <dgm:prSet presAssocID="{71019155-8322-4A2E-A640-7165EBADDDCC}" presName="negativeSpace" presStyleCnt="0"/>
      <dgm:spPr/>
    </dgm:pt>
    <dgm:pt modelId="{3062916D-453D-4C43-98B6-63592B5FB2CD}" type="pres">
      <dgm:prSet presAssocID="{71019155-8322-4A2E-A640-7165EBADDD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5E2E615-7C76-4EFF-970D-4E1610B285F1}" type="presOf" srcId="{71019155-8322-4A2E-A640-7165EBADDDCC}" destId="{D8E5AE25-8E46-4B4D-AE95-B35CBEC6A300}" srcOrd="0" destOrd="0" presId="urn:microsoft.com/office/officeart/2005/8/layout/list1"/>
    <dgm:cxn modelId="{57E05F30-3AD3-4938-9E50-77660BA11B64}" type="presOf" srcId="{352D2F19-D514-4920-9325-8B973FEB13F4}" destId="{5027D1AC-A7D2-4D17-8DC6-9AFC0D486B7F}" srcOrd="1" destOrd="0" presId="urn:microsoft.com/office/officeart/2005/8/layout/list1"/>
    <dgm:cxn modelId="{63785F45-F779-4668-8309-B7D856F7A11A}" type="presOf" srcId="{613E924B-E471-4FFB-8ADF-B7FF4E72123F}" destId="{1B518008-669E-4703-BE69-EF698CD2C2F3}" srcOrd="1" destOrd="0" presId="urn:microsoft.com/office/officeart/2005/8/layout/list1"/>
    <dgm:cxn modelId="{C6048051-52D4-46BA-84D3-1B882E5E4951}" type="presOf" srcId="{71019155-8322-4A2E-A640-7165EBADDDCC}" destId="{9AF8909C-0F84-4FA4-88A3-0E9FF2C8C679}" srcOrd="1" destOrd="0" presId="urn:microsoft.com/office/officeart/2005/8/layout/list1"/>
    <dgm:cxn modelId="{64F1387D-2318-4607-9B3B-EDCF70C30567}" type="presOf" srcId="{A411B3B1-F1A8-4D57-A558-FF71ED4B04F8}" destId="{51084D8C-DA12-47BC-AC89-9A59CAAA7F1E}" srcOrd="0" destOrd="0" presId="urn:microsoft.com/office/officeart/2005/8/layout/list1"/>
    <dgm:cxn modelId="{5258D0A8-56C3-4C02-AA83-5EE8F7C9ACB9}" type="presOf" srcId="{613E924B-E471-4FFB-8ADF-B7FF4E72123F}" destId="{F2E1CC77-4CBE-4E79-B44D-CC659484F9E1}" srcOrd="0" destOrd="0" presId="urn:microsoft.com/office/officeart/2005/8/layout/list1"/>
    <dgm:cxn modelId="{771630B5-4EC0-4F93-99C7-08EA3DF90811}" srcId="{A411B3B1-F1A8-4D57-A558-FF71ED4B04F8}" destId="{71019155-8322-4A2E-A640-7165EBADDDCC}" srcOrd="2" destOrd="0" parTransId="{483F0D8C-4889-406F-BF7A-4556ADE7957F}" sibTransId="{B4AC97F9-7A6F-4718-98C7-32396FA5E175}"/>
    <dgm:cxn modelId="{6A6B9EC7-5120-4E96-9EA9-A9785ADD9F93}" srcId="{A411B3B1-F1A8-4D57-A558-FF71ED4B04F8}" destId="{613E924B-E471-4FFB-8ADF-B7FF4E72123F}" srcOrd="1" destOrd="0" parTransId="{0792CD75-E7EA-4150-93ED-06E14DE67EF7}" sibTransId="{EA91EB70-060A-43F0-8E0E-959A97D3390E}"/>
    <dgm:cxn modelId="{E569A8DC-8E0C-491A-A51B-641EB1CE4BAE}" srcId="{A411B3B1-F1A8-4D57-A558-FF71ED4B04F8}" destId="{352D2F19-D514-4920-9325-8B973FEB13F4}" srcOrd="0" destOrd="0" parTransId="{ABA10623-92E2-4A0C-81E5-96C8EB3030A2}" sibTransId="{C3599456-0961-4A79-A1A3-122BCBEA90FB}"/>
    <dgm:cxn modelId="{EA2C67FC-9EBA-4A62-AB8B-F08DAA5671E9}" type="presOf" srcId="{352D2F19-D514-4920-9325-8B973FEB13F4}" destId="{1237A91F-37DB-492D-BCA1-A6A2E55FD1FD}" srcOrd="0" destOrd="0" presId="urn:microsoft.com/office/officeart/2005/8/layout/list1"/>
    <dgm:cxn modelId="{FA5BD0D2-C976-4CAA-A3AC-17D724B19279}" type="presParOf" srcId="{51084D8C-DA12-47BC-AC89-9A59CAAA7F1E}" destId="{50F31E8C-7153-4E68-AD27-E4807824AC2A}" srcOrd="0" destOrd="0" presId="urn:microsoft.com/office/officeart/2005/8/layout/list1"/>
    <dgm:cxn modelId="{0D87184C-0AB7-4D65-AB88-ACAB5978938E}" type="presParOf" srcId="{50F31E8C-7153-4E68-AD27-E4807824AC2A}" destId="{1237A91F-37DB-492D-BCA1-A6A2E55FD1FD}" srcOrd="0" destOrd="0" presId="urn:microsoft.com/office/officeart/2005/8/layout/list1"/>
    <dgm:cxn modelId="{1A90AC7C-70EF-459E-BABA-CB2107A883DE}" type="presParOf" srcId="{50F31E8C-7153-4E68-AD27-E4807824AC2A}" destId="{5027D1AC-A7D2-4D17-8DC6-9AFC0D486B7F}" srcOrd="1" destOrd="0" presId="urn:microsoft.com/office/officeart/2005/8/layout/list1"/>
    <dgm:cxn modelId="{125E40ED-618D-4044-B4CB-6EB93782F53F}" type="presParOf" srcId="{51084D8C-DA12-47BC-AC89-9A59CAAA7F1E}" destId="{1887DC87-661B-40AA-918B-7F719AE989DB}" srcOrd="1" destOrd="0" presId="urn:microsoft.com/office/officeart/2005/8/layout/list1"/>
    <dgm:cxn modelId="{51394E99-2297-4DF4-8399-15902160D151}" type="presParOf" srcId="{51084D8C-DA12-47BC-AC89-9A59CAAA7F1E}" destId="{5555FC14-ACB0-4917-8192-8C65EBB72B84}" srcOrd="2" destOrd="0" presId="urn:microsoft.com/office/officeart/2005/8/layout/list1"/>
    <dgm:cxn modelId="{9A79B7B0-46F5-4CA2-B016-E8E0C382B9FD}" type="presParOf" srcId="{51084D8C-DA12-47BC-AC89-9A59CAAA7F1E}" destId="{B6C4732F-75EA-4EAE-9E7E-DEF97D67CE6F}" srcOrd="3" destOrd="0" presId="urn:microsoft.com/office/officeart/2005/8/layout/list1"/>
    <dgm:cxn modelId="{34B2BF75-9FC3-4976-9878-9238EBEE85C7}" type="presParOf" srcId="{51084D8C-DA12-47BC-AC89-9A59CAAA7F1E}" destId="{781C4A28-15D9-4D31-8A59-861841C7C0C9}" srcOrd="4" destOrd="0" presId="urn:microsoft.com/office/officeart/2005/8/layout/list1"/>
    <dgm:cxn modelId="{08BA3A5D-FE96-4D6A-B571-5254C246964D}" type="presParOf" srcId="{781C4A28-15D9-4D31-8A59-861841C7C0C9}" destId="{F2E1CC77-4CBE-4E79-B44D-CC659484F9E1}" srcOrd="0" destOrd="0" presId="urn:microsoft.com/office/officeart/2005/8/layout/list1"/>
    <dgm:cxn modelId="{291AC725-933C-42DD-B29E-1E4D25FAA35E}" type="presParOf" srcId="{781C4A28-15D9-4D31-8A59-861841C7C0C9}" destId="{1B518008-669E-4703-BE69-EF698CD2C2F3}" srcOrd="1" destOrd="0" presId="urn:microsoft.com/office/officeart/2005/8/layout/list1"/>
    <dgm:cxn modelId="{B176D03D-4DDB-4229-9092-821566672F1C}" type="presParOf" srcId="{51084D8C-DA12-47BC-AC89-9A59CAAA7F1E}" destId="{CC663877-C6E3-4354-ACDF-BF54CE72FB47}" srcOrd="5" destOrd="0" presId="urn:microsoft.com/office/officeart/2005/8/layout/list1"/>
    <dgm:cxn modelId="{14961293-A9A4-4DC0-BD31-FE6BB182B112}" type="presParOf" srcId="{51084D8C-DA12-47BC-AC89-9A59CAAA7F1E}" destId="{79AE3BB4-CC81-4919-8262-C32A3083ADD5}" srcOrd="6" destOrd="0" presId="urn:microsoft.com/office/officeart/2005/8/layout/list1"/>
    <dgm:cxn modelId="{03E1B465-32F4-4B00-BBE8-BBB0FCBBDB76}" type="presParOf" srcId="{51084D8C-DA12-47BC-AC89-9A59CAAA7F1E}" destId="{23BF8082-AA30-485D-81E2-113EF939BDC0}" srcOrd="7" destOrd="0" presId="urn:microsoft.com/office/officeart/2005/8/layout/list1"/>
    <dgm:cxn modelId="{8D822F26-7187-437B-A267-8C076C96F9AD}" type="presParOf" srcId="{51084D8C-DA12-47BC-AC89-9A59CAAA7F1E}" destId="{9D6A17FD-8529-46C0-A6AC-8275FD0EBF67}" srcOrd="8" destOrd="0" presId="urn:microsoft.com/office/officeart/2005/8/layout/list1"/>
    <dgm:cxn modelId="{AD590CE4-0203-456A-A295-8946C083B61E}" type="presParOf" srcId="{9D6A17FD-8529-46C0-A6AC-8275FD0EBF67}" destId="{D8E5AE25-8E46-4B4D-AE95-B35CBEC6A300}" srcOrd="0" destOrd="0" presId="urn:microsoft.com/office/officeart/2005/8/layout/list1"/>
    <dgm:cxn modelId="{8AEC3738-E9E1-4C40-8224-F1DEE7A03958}" type="presParOf" srcId="{9D6A17FD-8529-46C0-A6AC-8275FD0EBF67}" destId="{9AF8909C-0F84-4FA4-88A3-0E9FF2C8C679}" srcOrd="1" destOrd="0" presId="urn:microsoft.com/office/officeart/2005/8/layout/list1"/>
    <dgm:cxn modelId="{58214508-0D68-4581-9E73-6760ACB047B3}" type="presParOf" srcId="{51084D8C-DA12-47BC-AC89-9A59CAAA7F1E}" destId="{9B1CAE44-7841-4BF6-8CC0-F80098A48968}" srcOrd="9" destOrd="0" presId="urn:microsoft.com/office/officeart/2005/8/layout/list1"/>
    <dgm:cxn modelId="{BCCD5134-606D-42C7-AD02-8B410AE1F2ED}" type="presParOf" srcId="{51084D8C-DA12-47BC-AC89-9A59CAAA7F1E}" destId="{3062916D-453D-4C43-98B6-63592B5FB2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188E9D-58C2-4CB9-ACEB-5D283F16EF0B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F2A8F0-1D73-41F8-BE1D-48704AABEA8A}">
      <dgm:prSet/>
      <dgm:spPr/>
      <dgm:t>
        <a:bodyPr/>
        <a:lstStyle/>
        <a:p>
          <a:r>
            <a:rPr lang="en-US" dirty="0"/>
            <a:t>“Bullies at school...”</a:t>
          </a:r>
        </a:p>
      </dgm:t>
    </dgm:pt>
    <dgm:pt modelId="{504585DB-45F8-4C6C-AE6E-FBEACEFDB386}" type="parTrans" cxnId="{683C8D65-038E-43F3-89A9-CD11205E73EA}">
      <dgm:prSet/>
      <dgm:spPr/>
      <dgm:t>
        <a:bodyPr/>
        <a:lstStyle/>
        <a:p>
          <a:endParaRPr lang="en-US"/>
        </a:p>
      </dgm:t>
    </dgm:pt>
    <dgm:pt modelId="{A0F95504-570B-4EA2-B8B3-282565E08A79}" type="sibTrans" cxnId="{683C8D65-038E-43F3-89A9-CD11205E73EA}">
      <dgm:prSet/>
      <dgm:spPr/>
      <dgm:t>
        <a:bodyPr/>
        <a:lstStyle/>
        <a:p>
          <a:endParaRPr lang="en-US"/>
        </a:p>
      </dgm:t>
    </dgm:pt>
    <dgm:pt modelId="{0A9C161A-C124-4F99-9940-9F037760D335}">
      <dgm:prSet/>
      <dgm:spPr/>
      <dgm:t>
        <a:bodyPr/>
        <a:lstStyle/>
        <a:p>
          <a:r>
            <a:rPr lang="en-US" dirty="0"/>
            <a:t>“It started with a diet...”</a:t>
          </a:r>
        </a:p>
      </dgm:t>
    </dgm:pt>
    <dgm:pt modelId="{8E7C3EE6-6BB4-4B4B-93B1-1A15CD9C3106}" type="parTrans" cxnId="{2A4E79F9-16C5-4B86-894E-5EAE22DD3AEB}">
      <dgm:prSet/>
      <dgm:spPr/>
      <dgm:t>
        <a:bodyPr/>
        <a:lstStyle/>
        <a:p>
          <a:endParaRPr lang="en-US"/>
        </a:p>
      </dgm:t>
    </dgm:pt>
    <dgm:pt modelId="{A3BC270A-A9C9-40F4-B1F9-46E1178AEE39}" type="sibTrans" cxnId="{2A4E79F9-16C5-4B86-894E-5EAE22DD3AEB}">
      <dgm:prSet/>
      <dgm:spPr/>
      <dgm:t>
        <a:bodyPr/>
        <a:lstStyle/>
        <a:p>
          <a:endParaRPr lang="en-US"/>
        </a:p>
      </dgm:t>
    </dgm:pt>
    <dgm:pt modelId="{DB0B0C8B-62B3-44FF-B1EF-922F95019289}">
      <dgm:prSet/>
      <dgm:spPr/>
      <dgm:t>
        <a:bodyPr/>
        <a:lstStyle/>
        <a:p>
          <a:r>
            <a:rPr lang="en-US" dirty="0"/>
            <a:t>“Health class at school...”</a:t>
          </a:r>
        </a:p>
      </dgm:t>
    </dgm:pt>
    <dgm:pt modelId="{215E9FC7-FAF4-45C2-9F9A-B298C1DAD6F8}" type="parTrans" cxnId="{59A7FC4E-7FDB-4B9A-AF90-476B2F95EAFC}">
      <dgm:prSet/>
      <dgm:spPr/>
      <dgm:t>
        <a:bodyPr/>
        <a:lstStyle/>
        <a:p>
          <a:endParaRPr lang="en-US"/>
        </a:p>
      </dgm:t>
    </dgm:pt>
    <dgm:pt modelId="{E54B1C08-4E84-4881-B522-6997F1F839C3}" type="sibTrans" cxnId="{59A7FC4E-7FDB-4B9A-AF90-476B2F95EAFC}">
      <dgm:prSet/>
      <dgm:spPr/>
      <dgm:t>
        <a:bodyPr/>
        <a:lstStyle/>
        <a:p>
          <a:endParaRPr lang="en-US"/>
        </a:p>
      </dgm:t>
    </dgm:pt>
    <dgm:pt modelId="{62E76F4F-0FC5-4F0B-81DF-0B8960F1E438}">
      <dgm:prSet/>
      <dgm:spPr/>
      <dgm:t>
        <a:bodyPr/>
        <a:lstStyle/>
        <a:p>
          <a:r>
            <a:rPr lang="en-US" dirty="0"/>
            <a:t>“Grandma always comments on her weight...”</a:t>
          </a:r>
        </a:p>
      </dgm:t>
    </dgm:pt>
    <dgm:pt modelId="{4240A532-F166-43B7-A576-B1D8AC91DD08}" type="parTrans" cxnId="{2CFD1726-B09C-4F12-AA93-BFC4D8EF6E58}">
      <dgm:prSet/>
      <dgm:spPr/>
      <dgm:t>
        <a:bodyPr/>
        <a:lstStyle/>
        <a:p>
          <a:endParaRPr lang="en-US"/>
        </a:p>
      </dgm:t>
    </dgm:pt>
    <dgm:pt modelId="{2A1E7C05-9FAE-441F-8A33-75E4FBF7CF23}" type="sibTrans" cxnId="{2CFD1726-B09C-4F12-AA93-BFC4D8EF6E58}">
      <dgm:prSet/>
      <dgm:spPr/>
      <dgm:t>
        <a:bodyPr/>
        <a:lstStyle/>
        <a:p>
          <a:endParaRPr lang="en-US"/>
        </a:p>
      </dgm:t>
    </dgm:pt>
    <dgm:pt modelId="{2F45A548-7FDC-4350-BD48-F5277B43349D}">
      <dgm:prSet/>
      <dgm:spPr/>
      <dgm:t>
        <a:bodyPr/>
        <a:lstStyle/>
        <a:p>
          <a:r>
            <a:rPr lang="en-US"/>
            <a:t>“The coach is too focused on being fit...”</a:t>
          </a:r>
        </a:p>
      </dgm:t>
    </dgm:pt>
    <dgm:pt modelId="{2349DB63-3DC6-46EF-BEE3-5101C5778EF9}" type="parTrans" cxnId="{1054819C-5444-4710-ACD1-D4CF9665B705}">
      <dgm:prSet/>
      <dgm:spPr/>
      <dgm:t>
        <a:bodyPr/>
        <a:lstStyle/>
        <a:p>
          <a:endParaRPr lang="en-US"/>
        </a:p>
      </dgm:t>
    </dgm:pt>
    <dgm:pt modelId="{5B60B943-EE71-409F-8438-F1D1F8976C86}" type="sibTrans" cxnId="{1054819C-5444-4710-ACD1-D4CF9665B705}">
      <dgm:prSet/>
      <dgm:spPr/>
      <dgm:t>
        <a:bodyPr/>
        <a:lstStyle/>
        <a:p>
          <a:endParaRPr lang="en-US"/>
        </a:p>
      </dgm:t>
    </dgm:pt>
    <dgm:pt modelId="{B0C2A83F-8F2F-4592-96B3-ED0659E4572D}" type="pres">
      <dgm:prSet presAssocID="{F4188E9D-58C2-4CB9-ACEB-5D283F16EF0B}" presName="compositeShape" presStyleCnt="0">
        <dgm:presLayoutVars>
          <dgm:chMax val="7"/>
          <dgm:dir/>
          <dgm:resizeHandles val="exact"/>
        </dgm:presLayoutVars>
      </dgm:prSet>
      <dgm:spPr/>
    </dgm:pt>
    <dgm:pt modelId="{97A68B0B-EECF-452B-989E-D1BEC375B71B}" type="pres">
      <dgm:prSet presAssocID="{F4188E9D-58C2-4CB9-ACEB-5D283F16EF0B}" presName="wedge1" presStyleLbl="node1" presStyleIdx="0" presStyleCnt="5"/>
      <dgm:spPr/>
    </dgm:pt>
    <dgm:pt modelId="{EC23C6E1-5E2C-4667-AAC9-2DEB4B36616E}" type="pres">
      <dgm:prSet presAssocID="{F4188E9D-58C2-4CB9-ACEB-5D283F16EF0B}" presName="dummy1a" presStyleCnt="0"/>
      <dgm:spPr/>
    </dgm:pt>
    <dgm:pt modelId="{3113A474-95C7-441D-B0DA-4E2DBCCD4957}" type="pres">
      <dgm:prSet presAssocID="{F4188E9D-58C2-4CB9-ACEB-5D283F16EF0B}" presName="dummy1b" presStyleCnt="0"/>
      <dgm:spPr/>
    </dgm:pt>
    <dgm:pt modelId="{8641F1B1-3747-46B7-B1B2-22E797B8706E}" type="pres">
      <dgm:prSet presAssocID="{F4188E9D-58C2-4CB9-ACEB-5D283F16EF0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2A5FF19-1378-444C-BE80-84F2116463B3}" type="pres">
      <dgm:prSet presAssocID="{F4188E9D-58C2-4CB9-ACEB-5D283F16EF0B}" presName="wedge2" presStyleLbl="node1" presStyleIdx="1" presStyleCnt="5"/>
      <dgm:spPr/>
    </dgm:pt>
    <dgm:pt modelId="{4312C046-C077-49B1-BF8D-B4BD213FB860}" type="pres">
      <dgm:prSet presAssocID="{F4188E9D-58C2-4CB9-ACEB-5D283F16EF0B}" presName="dummy2a" presStyleCnt="0"/>
      <dgm:spPr/>
    </dgm:pt>
    <dgm:pt modelId="{69A3699C-1D46-49BA-A72C-9849F669B8CE}" type="pres">
      <dgm:prSet presAssocID="{F4188E9D-58C2-4CB9-ACEB-5D283F16EF0B}" presName="dummy2b" presStyleCnt="0"/>
      <dgm:spPr/>
    </dgm:pt>
    <dgm:pt modelId="{9434F675-1AE8-4459-80DC-0D84AB888D55}" type="pres">
      <dgm:prSet presAssocID="{F4188E9D-58C2-4CB9-ACEB-5D283F16EF0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2203CA0-C29C-43F2-A731-5A5B5A64D588}" type="pres">
      <dgm:prSet presAssocID="{F4188E9D-58C2-4CB9-ACEB-5D283F16EF0B}" presName="wedge3" presStyleLbl="node1" presStyleIdx="2" presStyleCnt="5"/>
      <dgm:spPr/>
    </dgm:pt>
    <dgm:pt modelId="{4F8808B5-4F52-4F5B-9BA2-135B010B2D95}" type="pres">
      <dgm:prSet presAssocID="{F4188E9D-58C2-4CB9-ACEB-5D283F16EF0B}" presName="dummy3a" presStyleCnt="0"/>
      <dgm:spPr/>
    </dgm:pt>
    <dgm:pt modelId="{6A8444FA-1DF2-4CB3-876B-6381FF545311}" type="pres">
      <dgm:prSet presAssocID="{F4188E9D-58C2-4CB9-ACEB-5D283F16EF0B}" presName="dummy3b" presStyleCnt="0"/>
      <dgm:spPr/>
    </dgm:pt>
    <dgm:pt modelId="{8CA1D9DE-9360-46B2-A02B-B66A97D9A664}" type="pres">
      <dgm:prSet presAssocID="{F4188E9D-58C2-4CB9-ACEB-5D283F16EF0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98704C6-0601-4B44-8CCD-1DB93D0037A8}" type="pres">
      <dgm:prSet presAssocID="{F4188E9D-58C2-4CB9-ACEB-5D283F16EF0B}" presName="wedge4" presStyleLbl="node1" presStyleIdx="3" presStyleCnt="5"/>
      <dgm:spPr/>
    </dgm:pt>
    <dgm:pt modelId="{F533AE94-E6B2-4C5D-843C-DF39F0A3F53A}" type="pres">
      <dgm:prSet presAssocID="{F4188E9D-58C2-4CB9-ACEB-5D283F16EF0B}" presName="dummy4a" presStyleCnt="0"/>
      <dgm:spPr/>
    </dgm:pt>
    <dgm:pt modelId="{A3C48DF7-5F71-44BE-8C0E-966DCE11F281}" type="pres">
      <dgm:prSet presAssocID="{F4188E9D-58C2-4CB9-ACEB-5D283F16EF0B}" presName="dummy4b" presStyleCnt="0"/>
      <dgm:spPr/>
    </dgm:pt>
    <dgm:pt modelId="{093DC38B-B6F5-4A42-A7B1-0C2A291ABD02}" type="pres">
      <dgm:prSet presAssocID="{F4188E9D-58C2-4CB9-ACEB-5D283F16EF0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C25EEE6-3DEC-4622-80AE-6B6EE1E2AAC3}" type="pres">
      <dgm:prSet presAssocID="{F4188E9D-58C2-4CB9-ACEB-5D283F16EF0B}" presName="wedge5" presStyleLbl="node1" presStyleIdx="4" presStyleCnt="5"/>
      <dgm:spPr/>
    </dgm:pt>
    <dgm:pt modelId="{085EED45-A3FF-4E30-8E14-B74F0701115F}" type="pres">
      <dgm:prSet presAssocID="{F4188E9D-58C2-4CB9-ACEB-5D283F16EF0B}" presName="dummy5a" presStyleCnt="0"/>
      <dgm:spPr/>
    </dgm:pt>
    <dgm:pt modelId="{3A080EDA-4E4C-44A7-9892-98648B18E039}" type="pres">
      <dgm:prSet presAssocID="{F4188E9D-58C2-4CB9-ACEB-5D283F16EF0B}" presName="dummy5b" presStyleCnt="0"/>
      <dgm:spPr/>
    </dgm:pt>
    <dgm:pt modelId="{9FCAC424-B9C5-4C52-9CC7-553CC8D7C46B}" type="pres">
      <dgm:prSet presAssocID="{F4188E9D-58C2-4CB9-ACEB-5D283F16EF0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A9B2A77C-BD91-442F-AA3B-A48B89C956D9}" type="pres">
      <dgm:prSet presAssocID="{A0F95504-570B-4EA2-B8B3-282565E08A79}" presName="arrowWedge1" presStyleLbl="fgSibTrans2D1" presStyleIdx="0" presStyleCnt="5"/>
      <dgm:spPr/>
    </dgm:pt>
    <dgm:pt modelId="{2A808222-55D9-450F-AACD-4D5372D663CF}" type="pres">
      <dgm:prSet presAssocID="{A3BC270A-A9C9-40F4-B1F9-46E1178AEE39}" presName="arrowWedge2" presStyleLbl="fgSibTrans2D1" presStyleIdx="1" presStyleCnt="5"/>
      <dgm:spPr/>
    </dgm:pt>
    <dgm:pt modelId="{4C3A85D7-7B14-4BAE-867F-A6B571193DEC}" type="pres">
      <dgm:prSet presAssocID="{E54B1C08-4E84-4881-B522-6997F1F839C3}" presName="arrowWedge3" presStyleLbl="fgSibTrans2D1" presStyleIdx="2" presStyleCnt="5"/>
      <dgm:spPr/>
    </dgm:pt>
    <dgm:pt modelId="{136DD4E3-B3E1-4611-885D-8A59A4131544}" type="pres">
      <dgm:prSet presAssocID="{2A1E7C05-9FAE-441F-8A33-75E4FBF7CF23}" presName="arrowWedge4" presStyleLbl="fgSibTrans2D1" presStyleIdx="3" presStyleCnt="5"/>
      <dgm:spPr/>
    </dgm:pt>
    <dgm:pt modelId="{26801C22-E3D6-4C52-8C27-912E6947D4CC}" type="pres">
      <dgm:prSet presAssocID="{5B60B943-EE71-409F-8438-F1D1F8976C86}" presName="arrowWedge5" presStyleLbl="fgSibTrans2D1" presStyleIdx="4" presStyleCnt="5"/>
      <dgm:spPr/>
    </dgm:pt>
  </dgm:ptLst>
  <dgm:cxnLst>
    <dgm:cxn modelId="{1502410F-D80B-425C-83EA-B71FE79DE894}" type="presOf" srcId="{62E76F4F-0FC5-4F0B-81DF-0B8960F1E438}" destId="{298704C6-0601-4B44-8CCD-1DB93D0037A8}" srcOrd="0" destOrd="0" presId="urn:microsoft.com/office/officeart/2005/8/layout/cycle8"/>
    <dgm:cxn modelId="{2CFD1726-B09C-4F12-AA93-BFC4D8EF6E58}" srcId="{F4188E9D-58C2-4CB9-ACEB-5D283F16EF0B}" destId="{62E76F4F-0FC5-4F0B-81DF-0B8960F1E438}" srcOrd="3" destOrd="0" parTransId="{4240A532-F166-43B7-A576-B1D8AC91DD08}" sibTransId="{2A1E7C05-9FAE-441F-8A33-75E4FBF7CF23}"/>
    <dgm:cxn modelId="{EEE30761-EFCC-409C-BCAD-867C281C0B19}" type="presOf" srcId="{DB0B0C8B-62B3-44FF-B1EF-922F95019289}" destId="{02203CA0-C29C-43F2-A731-5A5B5A64D588}" srcOrd="0" destOrd="0" presId="urn:microsoft.com/office/officeart/2005/8/layout/cycle8"/>
    <dgm:cxn modelId="{B76EF541-0F56-4E98-A828-D3A7D9DB7EB7}" type="presOf" srcId="{62E76F4F-0FC5-4F0B-81DF-0B8960F1E438}" destId="{093DC38B-B6F5-4A42-A7B1-0C2A291ABD02}" srcOrd="1" destOrd="0" presId="urn:microsoft.com/office/officeart/2005/8/layout/cycle8"/>
    <dgm:cxn modelId="{683C8D65-038E-43F3-89A9-CD11205E73EA}" srcId="{F4188E9D-58C2-4CB9-ACEB-5D283F16EF0B}" destId="{D7F2A8F0-1D73-41F8-BE1D-48704AABEA8A}" srcOrd="0" destOrd="0" parTransId="{504585DB-45F8-4C6C-AE6E-FBEACEFDB386}" sibTransId="{A0F95504-570B-4EA2-B8B3-282565E08A79}"/>
    <dgm:cxn modelId="{DFFA1F68-B8C3-4351-B060-EFE87007B6A6}" type="presOf" srcId="{F4188E9D-58C2-4CB9-ACEB-5D283F16EF0B}" destId="{B0C2A83F-8F2F-4592-96B3-ED0659E4572D}" srcOrd="0" destOrd="0" presId="urn:microsoft.com/office/officeart/2005/8/layout/cycle8"/>
    <dgm:cxn modelId="{59A7FC4E-7FDB-4B9A-AF90-476B2F95EAFC}" srcId="{F4188E9D-58C2-4CB9-ACEB-5D283F16EF0B}" destId="{DB0B0C8B-62B3-44FF-B1EF-922F95019289}" srcOrd="2" destOrd="0" parTransId="{215E9FC7-FAF4-45C2-9F9A-B298C1DAD6F8}" sibTransId="{E54B1C08-4E84-4881-B522-6997F1F839C3}"/>
    <dgm:cxn modelId="{246E714F-2C53-4398-A9BF-232CA13BF62F}" type="presOf" srcId="{2F45A548-7FDC-4350-BD48-F5277B43349D}" destId="{9FCAC424-B9C5-4C52-9CC7-553CC8D7C46B}" srcOrd="1" destOrd="0" presId="urn:microsoft.com/office/officeart/2005/8/layout/cycle8"/>
    <dgm:cxn modelId="{5CAD5E54-32A4-476C-9FBB-BD4E9BB52121}" type="presOf" srcId="{D7F2A8F0-1D73-41F8-BE1D-48704AABEA8A}" destId="{97A68B0B-EECF-452B-989E-D1BEC375B71B}" srcOrd="0" destOrd="0" presId="urn:microsoft.com/office/officeart/2005/8/layout/cycle8"/>
    <dgm:cxn modelId="{A7360B8B-4B65-4955-B36D-46A2619A86D8}" type="presOf" srcId="{DB0B0C8B-62B3-44FF-B1EF-922F95019289}" destId="{8CA1D9DE-9360-46B2-A02B-B66A97D9A664}" srcOrd="1" destOrd="0" presId="urn:microsoft.com/office/officeart/2005/8/layout/cycle8"/>
    <dgm:cxn modelId="{1054819C-5444-4710-ACD1-D4CF9665B705}" srcId="{F4188E9D-58C2-4CB9-ACEB-5D283F16EF0B}" destId="{2F45A548-7FDC-4350-BD48-F5277B43349D}" srcOrd="4" destOrd="0" parTransId="{2349DB63-3DC6-46EF-BEE3-5101C5778EF9}" sibTransId="{5B60B943-EE71-409F-8438-F1D1F8976C86}"/>
    <dgm:cxn modelId="{FE48E59D-BC79-44F5-9C7B-1BFE325159A4}" type="presOf" srcId="{D7F2A8F0-1D73-41F8-BE1D-48704AABEA8A}" destId="{8641F1B1-3747-46B7-B1B2-22E797B8706E}" srcOrd="1" destOrd="0" presId="urn:microsoft.com/office/officeart/2005/8/layout/cycle8"/>
    <dgm:cxn modelId="{207A43AA-57CE-4CD2-906E-A17E902D1222}" type="presOf" srcId="{0A9C161A-C124-4F99-9940-9F037760D335}" destId="{9434F675-1AE8-4459-80DC-0D84AB888D55}" srcOrd="1" destOrd="0" presId="urn:microsoft.com/office/officeart/2005/8/layout/cycle8"/>
    <dgm:cxn modelId="{62963AB2-B8D6-4FA9-865D-E1C0E987D3D8}" type="presOf" srcId="{0A9C161A-C124-4F99-9940-9F037760D335}" destId="{82A5FF19-1378-444C-BE80-84F2116463B3}" srcOrd="0" destOrd="0" presId="urn:microsoft.com/office/officeart/2005/8/layout/cycle8"/>
    <dgm:cxn modelId="{348DB1B7-B2F0-45E3-81DB-7AE7C5724EBD}" type="presOf" srcId="{2F45A548-7FDC-4350-BD48-F5277B43349D}" destId="{AC25EEE6-3DEC-4622-80AE-6B6EE1E2AAC3}" srcOrd="0" destOrd="0" presId="urn:microsoft.com/office/officeart/2005/8/layout/cycle8"/>
    <dgm:cxn modelId="{2A4E79F9-16C5-4B86-894E-5EAE22DD3AEB}" srcId="{F4188E9D-58C2-4CB9-ACEB-5D283F16EF0B}" destId="{0A9C161A-C124-4F99-9940-9F037760D335}" srcOrd="1" destOrd="0" parTransId="{8E7C3EE6-6BB4-4B4B-93B1-1A15CD9C3106}" sibTransId="{A3BC270A-A9C9-40F4-B1F9-46E1178AEE39}"/>
    <dgm:cxn modelId="{0BBEBC03-6C1C-4118-9878-8930A8DF77CB}" type="presParOf" srcId="{B0C2A83F-8F2F-4592-96B3-ED0659E4572D}" destId="{97A68B0B-EECF-452B-989E-D1BEC375B71B}" srcOrd="0" destOrd="0" presId="urn:microsoft.com/office/officeart/2005/8/layout/cycle8"/>
    <dgm:cxn modelId="{C2929384-0955-4107-AB9C-65008DE247AA}" type="presParOf" srcId="{B0C2A83F-8F2F-4592-96B3-ED0659E4572D}" destId="{EC23C6E1-5E2C-4667-AAC9-2DEB4B36616E}" srcOrd="1" destOrd="0" presId="urn:microsoft.com/office/officeart/2005/8/layout/cycle8"/>
    <dgm:cxn modelId="{ABB0E334-4DCA-43DE-BDC4-0745AACCDC07}" type="presParOf" srcId="{B0C2A83F-8F2F-4592-96B3-ED0659E4572D}" destId="{3113A474-95C7-441D-B0DA-4E2DBCCD4957}" srcOrd="2" destOrd="0" presId="urn:microsoft.com/office/officeart/2005/8/layout/cycle8"/>
    <dgm:cxn modelId="{F3248828-CD15-40E0-AA61-B0F8A2BA2EDA}" type="presParOf" srcId="{B0C2A83F-8F2F-4592-96B3-ED0659E4572D}" destId="{8641F1B1-3747-46B7-B1B2-22E797B8706E}" srcOrd="3" destOrd="0" presId="urn:microsoft.com/office/officeart/2005/8/layout/cycle8"/>
    <dgm:cxn modelId="{B00B1CE1-3119-48BB-BA14-D19FC1ABB1F8}" type="presParOf" srcId="{B0C2A83F-8F2F-4592-96B3-ED0659E4572D}" destId="{82A5FF19-1378-444C-BE80-84F2116463B3}" srcOrd="4" destOrd="0" presId="urn:microsoft.com/office/officeart/2005/8/layout/cycle8"/>
    <dgm:cxn modelId="{D29A6E43-277A-4513-A6AC-75FAA70B0094}" type="presParOf" srcId="{B0C2A83F-8F2F-4592-96B3-ED0659E4572D}" destId="{4312C046-C077-49B1-BF8D-B4BD213FB860}" srcOrd="5" destOrd="0" presId="urn:microsoft.com/office/officeart/2005/8/layout/cycle8"/>
    <dgm:cxn modelId="{910AA270-541B-40B5-A479-BB39E9DEE221}" type="presParOf" srcId="{B0C2A83F-8F2F-4592-96B3-ED0659E4572D}" destId="{69A3699C-1D46-49BA-A72C-9849F669B8CE}" srcOrd="6" destOrd="0" presId="urn:microsoft.com/office/officeart/2005/8/layout/cycle8"/>
    <dgm:cxn modelId="{B6A5BCD8-E55D-4A27-B6EB-78A690340D7D}" type="presParOf" srcId="{B0C2A83F-8F2F-4592-96B3-ED0659E4572D}" destId="{9434F675-1AE8-4459-80DC-0D84AB888D55}" srcOrd="7" destOrd="0" presId="urn:microsoft.com/office/officeart/2005/8/layout/cycle8"/>
    <dgm:cxn modelId="{57D3F3F5-DEFB-4549-A06B-AEC5939C0220}" type="presParOf" srcId="{B0C2A83F-8F2F-4592-96B3-ED0659E4572D}" destId="{02203CA0-C29C-43F2-A731-5A5B5A64D588}" srcOrd="8" destOrd="0" presId="urn:microsoft.com/office/officeart/2005/8/layout/cycle8"/>
    <dgm:cxn modelId="{45831408-560F-4EA6-996D-CCEDE4D6BF0B}" type="presParOf" srcId="{B0C2A83F-8F2F-4592-96B3-ED0659E4572D}" destId="{4F8808B5-4F52-4F5B-9BA2-135B010B2D95}" srcOrd="9" destOrd="0" presId="urn:microsoft.com/office/officeart/2005/8/layout/cycle8"/>
    <dgm:cxn modelId="{ED837B85-3990-4A06-9FB3-3DB20B979CDC}" type="presParOf" srcId="{B0C2A83F-8F2F-4592-96B3-ED0659E4572D}" destId="{6A8444FA-1DF2-4CB3-876B-6381FF545311}" srcOrd="10" destOrd="0" presId="urn:microsoft.com/office/officeart/2005/8/layout/cycle8"/>
    <dgm:cxn modelId="{BBA14B34-75F4-4D3F-BC18-6948770F6775}" type="presParOf" srcId="{B0C2A83F-8F2F-4592-96B3-ED0659E4572D}" destId="{8CA1D9DE-9360-46B2-A02B-B66A97D9A664}" srcOrd="11" destOrd="0" presId="urn:microsoft.com/office/officeart/2005/8/layout/cycle8"/>
    <dgm:cxn modelId="{371E0FA1-99C5-4E57-AB94-EB4FA08D3036}" type="presParOf" srcId="{B0C2A83F-8F2F-4592-96B3-ED0659E4572D}" destId="{298704C6-0601-4B44-8CCD-1DB93D0037A8}" srcOrd="12" destOrd="0" presId="urn:microsoft.com/office/officeart/2005/8/layout/cycle8"/>
    <dgm:cxn modelId="{D69BFB13-A437-4437-B6CF-B0DBB0B00CC1}" type="presParOf" srcId="{B0C2A83F-8F2F-4592-96B3-ED0659E4572D}" destId="{F533AE94-E6B2-4C5D-843C-DF39F0A3F53A}" srcOrd="13" destOrd="0" presId="urn:microsoft.com/office/officeart/2005/8/layout/cycle8"/>
    <dgm:cxn modelId="{086087C4-E2C5-4543-8F13-ACE96B8A4A15}" type="presParOf" srcId="{B0C2A83F-8F2F-4592-96B3-ED0659E4572D}" destId="{A3C48DF7-5F71-44BE-8C0E-966DCE11F281}" srcOrd="14" destOrd="0" presId="urn:microsoft.com/office/officeart/2005/8/layout/cycle8"/>
    <dgm:cxn modelId="{3F807D76-3D22-4495-B784-EE6F5837A77E}" type="presParOf" srcId="{B0C2A83F-8F2F-4592-96B3-ED0659E4572D}" destId="{093DC38B-B6F5-4A42-A7B1-0C2A291ABD02}" srcOrd="15" destOrd="0" presId="urn:microsoft.com/office/officeart/2005/8/layout/cycle8"/>
    <dgm:cxn modelId="{06CA9DA7-391F-4662-AFE9-B92FFE0D94F3}" type="presParOf" srcId="{B0C2A83F-8F2F-4592-96B3-ED0659E4572D}" destId="{AC25EEE6-3DEC-4622-80AE-6B6EE1E2AAC3}" srcOrd="16" destOrd="0" presId="urn:microsoft.com/office/officeart/2005/8/layout/cycle8"/>
    <dgm:cxn modelId="{6AF79CDE-741D-4452-AA94-C3BDB8D6B1E6}" type="presParOf" srcId="{B0C2A83F-8F2F-4592-96B3-ED0659E4572D}" destId="{085EED45-A3FF-4E30-8E14-B74F0701115F}" srcOrd="17" destOrd="0" presId="urn:microsoft.com/office/officeart/2005/8/layout/cycle8"/>
    <dgm:cxn modelId="{79295447-56B3-44B2-BDBC-B95CBB7F0DC6}" type="presParOf" srcId="{B0C2A83F-8F2F-4592-96B3-ED0659E4572D}" destId="{3A080EDA-4E4C-44A7-9892-98648B18E039}" srcOrd="18" destOrd="0" presId="urn:microsoft.com/office/officeart/2005/8/layout/cycle8"/>
    <dgm:cxn modelId="{7B4BB6BF-412A-47F9-8C99-EA81308D201D}" type="presParOf" srcId="{B0C2A83F-8F2F-4592-96B3-ED0659E4572D}" destId="{9FCAC424-B9C5-4C52-9CC7-553CC8D7C46B}" srcOrd="19" destOrd="0" presId="urn:microsoft.com/office/officeart/2005/8/layout/cycle8"/>
    <dgm:cxn modelId="{BECE6E0B-6896-4922-89B1-4F2A87AE06C6}" type="presParOf" srcId="{B0C2A83F-8F2F-4592-96B3-ED0659E4572D}" destId="{A9B2A77C-BD91-442F-AA3B-A48B89C956D9}" srcOrd="20" destOrd="0" presId="urn:microsoft.com/office/officeart/2005/8/layout/cycle8"/>
    <dgm:cxn modelId="{78A5B9A6-6797-4F63-BEFB-9346BF33E634}" type="presParOf" srcId="{B0C2A83F-8F2F-4592-96B3-ED0659E4572D}" destId="{2A808222-55D9-450F-AACD-4D5372D663CF}" srcOrd="21" destOrd="0" presId="urn:microsoft.com/office/officeart/2005/8/layout/cycle8"/>
    <dgm:cxn modelId="{C5E3756F-1123-4F62-96C0-B58402F0D749}" type="presParOf" srcId="{B0C2A83F-8F2F-4592-96B3-ED0659E4572D}" destId="{4C3A85D7-7B14-4BAE-867F-A6B571193DEC}" srcOrd="22" destOrd="0" presId="urn:microsoft.com/office/officeart/2005/8/layout/cycle8"/>
    <dgm:cxn modelId="{4405F77A-E7CD-45B8-94FC-46DFA46181A6}" type="presParOf" srcId="{B0C2A83F-8F2F-4592-96B3-ED0659E4572D}" destId="{136DD4E3-B3E1-4611-885D-8A59A4131544}" srcOrd="23" destOrd="0" presId="urn:microsoft.com/office/officeart/2005/8/layout/cycle8"/>
    <dgm:cxn modelId="{E74C4579-2027-47F4-AD16-ACD9C6B0153F}" type="presParOf" srcId="{B0C2A83F-8F2F-4592-96B3-ED0659E4572D}" destId="{26801C22-E3D6-4C52-8C27-912E6947D4CC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41DF-BE6A-424C-9BBE-0A33AB4947A5}">
      <dsp:nvSpPr>
        <dsp:cNvPr id="0" name=""/>
        <dsp:cNvSpPr/>
      </dsp:nvSpPr>
      <dsp:spPr>
        <a:xfrm>
          <a:off x="0" y="425618"/>
          <a:ext cx="6263640" cy="289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62356" rIns="48612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Online via NEDA (</a:t>
          </a:r>
          <a:r>
            <a:rPr lang="en-US" sz="2000" kern="1200" dirty="0">
              <a:hlinkClick xmlns:r="http://schemas.openxmlformats.org/officeDocument/2006/relationships" r:id="rId1"/>
            </a:rPr>
            <a:t>NEDA screen</a:t>
          </a:r>
          <a:r>
            <a:rPr lang="en-US" sz="2000" kern="1200" dirty="0"/>
            <a:t>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SCOFF Questionnaire (</a:t>
          </a:r>
          <a:r>
            <a:rPr lang="en-US" sz="2000" kern="1200" dirty="0">
              <a:hlinkClick xmlns:r="http://schemas.openxmlformats.org/officeDocument/2006/relationships" r:id="rId2"/>
            </a:rPr>
            <a:t>BMJ 1999; 319:1467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Eating Disorder Examination Questionnaire – Short (EDE-QS) (</a:t>
          </a:r>
          <a:r>
            <a:rPr lang="en-US" sz="2000" kern="1200" dirty="0">
              <a:hlinkClick xmlns:r="http://schemas.openxmlformats.org/officeDocument/2006/relationships" r:id="rId3"/>
            </a:rPr>
            <a:t>PLOS ONE May 2016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Eating Attitude Test – EAT-26 (</a:t>
          </a:r>
          <a:r>
            <a:rPr lang="en-US" sz="2000" kern="1200" dirty="0">
              <a:hlinkClick xmlns:r="http://schemas.openxmlformats.org/officeDocument/2006/relationships" r:id="rId4"/>
            </a:rPr>
            <a:t>Psychol Med 1982</a:t>
          </a:r>
          <a:r>
            <a:rPr lang="en-US" sz="2000" kern="1200" dirty="0"/>
            <a:t>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Children’s Eating Disorder Attitude Test – </a:t>
          </a:r>
          <a:r>
            <a:rPr lang="en-US" sz="2000" kern="1200" dirty="0" err="1"/>
            <a:t>ChEAT</a:t>
          </a:r>
          <a:r>
            <a:rPr lang="en-US" sz="2000" kern="1200" dirty="0"/>
            <a:t> (</a:t>
          </a:r>
          <a:r>
            <a:rPr lang="en-US" sz="2000" kern="1200" dirty="0">
              <a:hlinkClick xmlns:r="http://schemas.openxmlformats.org/officeDocument/2006/relationships" r:id="rId5"/>
            </a:rPr>
            <a:t>Int J ED 1994</a:t>
          </a:r>
          <a:r>
            <a:rPr lang="en-US" sz="2000" kern="1200" dirty="0"/>
            <a:t>) </a:t>
          </a:r>
        </a:p>
      </dsp:txBody>
      <dsp:txXfrm>
        <a:off x="0" y="425618"/>
        <a:ext cx="6263640" cy="2891700"/>
      </dsp:txXfrm>
    </dsp:sp>
    <dsp:sp modelId="{009662CB-C460-4FC9-8BB5-9D673895FB13}">
      <dsp:nvSpPr>
        <dsp:cNvPr id="0" name=""/>
        <dsp:cNvSpPr/>
      </dsp:nvSpPr>
      <dsp:spPr>
        <a:xfrm>
          <a:off x="313182" y="27098"/>
          <a:ext cx="4384548" cy="797040"/>
        </a:xfrm>
        <a:prstGeom prst="roundRect">
          <a:avLst/>
        </a:prstGeom>
        <a:solidFill>
          <a:srgbClr val="102E5A"/>
        </a:solidFill>
        <a:ln w="12700" cap="flat" cmpd="sng" algn="ctr">
          <a:solidFill>
            <a:srgbClr val="FB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Screening:</a:t>
          </a:r>
        </a:p>
      </dsp:txBody>
      <dsp:txXfrm>
        <a:off x="352090" y="66006"/>
        <a:ext cx="4306732" cy="719224"/>
      </dsp:txXfrm>
    </dsp:sp>
    <dsp:sp modelId="{773ADA11-B188-45F5-8008-71A5F59A088F}">
      <dsp:nvSpPr>
        <dsp:cNvPr id="0" name=""/>
        <dsp:cNvSpPr/>
      </dsp:nvSpPr>
      <dsp:spPr>
        <a:xfrm>
          <a:off x="0" y="3861639"/>
          <a:ext cx="6263640" cy="1615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62356" rIns="48612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Full clinical interview (for structured interview, full EDE helpful)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Follow AACAP Practice Parameters</a:t>
          </a:r>
        </a:p>
      </dsp:txBody>
      <dsp:txXfrm>
        <a:off x="0" y="3861639"/>
        <a:ext cx="6263640" cy="1615949"/>
      </dsp:txXfrm>
    </dsp:sp>
    <dsp:sp modelId="{15FEB445-5516-4F90-AC50-711CBC854E91}">
      <dsp:nvSpPr>
        <dsp:cNvPr id="0" name=""/>
        <dsp:cNvSpPr/>
      </dsp:nvSpPr>
      <dsp:spPr>
        <a:xfrm>
          <a:off x="313182" y="3463119"/>
          <a:ext cx="4384548" cy="797040"/>
        </a:xfrm>
        <a:prstGeom prst="roundRect">
          <a:avLst/>
        </a:prstGeom>
        <a:solidFill>
          <a:srgbClr val="FBCB06"/>
        </a:solidFill>
        <a:ln w="12700" cap="flat" cmpd="sng" algn="ctr">
          <a:solidFill>
            <a:srgbClr val="102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102E5A"/>
              </a:solidFill>
            </a:rPr>
            <a:t>Assessment: </a:t>
          </a:r>
        </a:p>
      </dsp:txBody>
      <dsp:txXfrm>
        <a:off x="352090" y="3502027"/>
        <a:ext cx="4306732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42EB5-8964-41E3-8CD7-79DD4C169549}">
      <dsp:nvSpPr>
        <dsp:cNvPr id="0" name=""/>
        <dsp:cNvSpPr/>
      </dsp:nvSpPr>
      <dsp:spPr>
        <a:xfrm>
          <a:off x="0" y="495"/>
          <a:ext cx="53292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736D6-2536-4816-8F11-A708DDFE1AB2}">
      <dsp:nvSpPr>
        <dsp:cNvPr id="0" name=""/>
        <dsp:cNvSpPr/>
      </dsp:nvSpPr>
      <dsp:spPr>
        <a:xfrm>
          <a:off x="0" y="495"/>
          <a:ext cx="5329236" cy="81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42% of 1st-3rd grade girls want to be thinner </a:t>
          </a:r>
        </a:p>
      </dsp:txBody>
      <dsp:txXfrm>
        <a:off x="0" y="495"/>
        <a:ext cx="5329236" cy="811331"/>
      </dsp:txXfrm>
    </dsp:sp>
    <dsp:sp modelId="{09E49B6D-2A40-416D-BF17-433B197491F2}">
      <dsp:nvSpPr>
        <dsp:cNvPr id="0" name=""/>
        <dsp:cNvSpPr/>
      </dsp:nvSpPr>
      <dsp:spPr>
        <a:xfrm>
          <a:off x="0" y="811827"/>
          <a:ext cx="53292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9B2E7-8C31-47CF-BBF8-B4D1126024E3}">
      <dsp:nvSpPr>
        <dsp:cNvPr id="0" name=""/>
        <dsp:cNvSpPr/>
      </dsp:nvSpPr>
      <dsp:spPr>
        <a:xfrm>
          <a:off x="0" y="811827"/>
          <a:ext cx="5329236" cy="81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81% of 10-year-olds are afraid of being fat </a:t>
          </a:r>
        </a:p>
      </dsp:txBody>
      <dsp:txXfrm>
        <a:off x="0" y="811827"/>
        <a:ext cx="5329236" cy="811331"/>
      </dsp:txXfrm>
    </dsp:sp>
    <dsp:sp modelId="{60782946-C31F-47D7-A566-8DCA8EA3DE45}">
      <dsp:nvSpPr>
        <dsp:cNvPr id="0" name=""/>
        <dsp:cNvSpPr/>
      </dsp:nvSpPr>
      <dsp:spPr>
        <a:xfrm>
          <a:off x="0" y="1623159"/>
          <a:ext cx="53292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77AB3-F56F-4B6E-91DC-D69335DC021C}">
      <dsp:nvSpPr>
        <dsp:cNvPr id="0" name=""/>
        <dsp:cNvSpPr/>
      </dsp:nvSpPr>
      <dsp:spPr>
        <a:xfrm>
          <a:off x="0" y="1623159"/>
          <a:ext cx="5329236" cy="81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46% of 9–11-year-olds are “sometimes” or “very often” on diets</a:t>
          </a:r>
        </a:p>
      </dsp:txBody>
      <dsp:txXfrm>
        <a:off x="0" y="1623159"/>
        <a:ext cx="5329236" cy="811331"/>
      </dsp:txXfrm>
    </dsp:sp>
    <dsp:sp modelId="{D0129E85-512A-4610-B1C4-73127A154AFB}">
      <dsp:nvSpPr>
        <dsp:cNvPr id="0" name=""/>
        <dsp:cNvSpPr/>
      </dsp:nvSpPr>
      <dsp:spPr>
        <a:xfrm>
          <a:off x="0" y="2434490"/>
          <a:ext cx="53292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CBCCF-8D9A-450C-B3B6-0BA63B6A502B}">
      <dsp:nvSpPr>
        <dsp:cNvPr id="0" name=""/>
        <dsp:cNvSpPr/>
      </dsp:nvSpPr>
      <dsp:spPr>
        <a:xfrm>
          <a:off x="0" y="2434490"/>
          <a:ext cx="5329236" cy="81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35-57% of adolescent girls engage in crash dieting, fasting, self-induced vomiting, diet pills, or laxatives </a:t>
          </a:r>
        </a:p>
      </dsp:txBody>
      <dsp:txXfrm>
        <a:off x="0" y="2434490"/>
        <a:ext cx="5329236" cy="811331"/>
      </dsp:txXfrm>
    </dsp:sp>
    <dsp:sp modelId="{6F4AA3FB-F9BF-4DD3-81FA-4235FEC90FE8}">
      <dsp:nvSpPr>
        <dsp:cNvPr id="0" name=""/>
        <dsp:cNvSpPr/>
      </dsp:nvSpPr>
      <dsp:spPr>
        <a:xfrm>
          <a:off x="0" y="3245822"/>
          <a:ext cx="532923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11BB1-B4EB-4270-BEA2-049B7B2E6919}">
      <dsp:nvSpPr>
        <dsp:cNvPr id="0" name=""/>
        <dsp:cNvSpPr/>
      </dsp:nvSpPr>
      <dsp:spPr>
        <a:xfrm>
          <a:off x="0" y="3245822"/>
          <a:ext cx="5329236" cy="81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91% of college-age women admit to controlling their weight through dieting</a:t>
          </a:r>
        </a:p>
      </dsp:txBody>
      <dsp:txXfrm>
        <a:off x="0" y="3245822"/>
        <a:ext cx="5329236" cy="811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4F072-AE62-4D68-A5F3-1E4F65024742}">
      <dsp:nvSpPr>
        <dsp:cNvPr id="0" name=""/>
        <dsp:cNvSpPr/>
      </dsp:nvSpPr>
      <dsp:spPr>
        <a:xfrm>
          <a:off x="0" y="681"/>
          <a:ext cx="510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E11C0-B581-4EEB-8E3A-63C3FAF6D357}">
      <dsp:nvSpPr>
        <dsp:cNvPr id="0" name=""/>
        <dsp:cNvSpPr/>
      </dsp:nvSpPr>
      <dsp:spPr>
        <a:xfrm>
          <a:off x="0" y="681"/>
          <a:ext cx="5100320" cy="1115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Eating disorders are psychiatric </a:t>
          </a:r>
          <a:r>
            <a:rPr lang="en-US" sz="2000" i="1" kern="1200" dirty="0"/>
            <a:t>and</a:t>
          </a:r>
          <a:r>
            <a:rPr lang="en-US" sz="2000" kern="1200" dirty="0"/>
            <a:t> medical conditions</a:t>
          </a:r>
        </a:p>
      </dsp:txBody>
      <dsp:txXfrm>
        <a:off x="0" y="681"/>
        <a:ext cx="5100320" cy="1115972"/>
      </dsp:txXfrm>
    </dsp:sp>
    <dsp:sp modelId="{0405BCB4-F47E-439A-AEDF-54634478947D}">
      <dsp:nvSpPr>
        <dsp:cNvPr id="0" name=""/>
        <dsp:cNvSpPr/>
      </dsp:nvSpPr>
      <dsp:spPr>
        <a:xfrm>
          <a:off x="0" y="1116653"/>
          <a:ext cx="510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C4E6A-5F5A-4BE7-A958-275993F6ADD4}">
      <dsp:nvSpPr>
        <dsp:cNvPr id="0" name=""/>
        <dsp:cNvSpPr/>
      </dsp:nvSpPr>
      <dsp:spPr>
        <a:xfrm>
          <a:off x="0" y="1116653"/>
          <a:ext cx="5100320" cy="1115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Ensure quick follow-up with PCP</a:t>
          </a:r>
        </a:p>
      </dsp:txBody>
      <dsp:txXfrm>
        <a:off x="0" y="1116653"/>
        <a:ext cx="5100320" cy="1115972"/>
      </dsp:txXfrm>
    </dsp:sp>
    <dsp:sp modelId="{B3350750-3E9F-4980-92FF-71FE95866EA9}">
      <dsp:nvSpPr>
        <dsp:cNvPr id="0" name=""/>
        <dsp:cNvSpPr/>
      </dsp:nvSpPr>
      <dsp:spPr>
        <a:xfrm>
          <a:off x="0" y="2232626"/>
          <a:ext cx="510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F10E5-6CD2-406D-A65D-017727B4A01D}">
      <dsp:nvSpPr>
        <dsp:cNvPr id="0" name=""/>
        <dsp:cNvSpPr/>
      </dsp:nvSpPr>
      <dsp:spPr>
        <a:xfrm>
          <a:off x="0" y="2232626"/>
          <a:ext cx="5100320" cy="1115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Measure vitals and weight/height (BMI) and run basic labs if able (CBC, CMP, Mag, Phos, EKG). Monitor growth chart and weight </a:t>
          </a:r>
          <a:r>
            <a:rPr lang="en-US" sz="2000" i="1" kern="1200"/>
            <a:t>change</a:t>
          </a:r>
          <a:r>
            <a:rPr lang="en-US" sz="2000" kern="1200"/>
            <a:t>.</a:t>
          </a:r>
        </a:p>
      </dsp:txBody>
      <dsp:txXfrm>
        <a:off x="0" y="2232626"/>
        <a:ext cx="5100320" cy="1115972"/>
      </dsp:txXfrm>
    </dsp:sp>
    <dsp:sp modelId="{F208869B-F886-4613-BCCF-2AB3E6B78546}">
      <dsp:nvSpPr>
        <dsp:cNvPr id="0" name=""/>
        <dsp:cNvSpPr/>
      </dsp:nvSpPr>
      <dsp:spPr>
        <a:xfrm>
          <a:off x="0" y="3348599"/>
          <a:ext cx="510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E91F4-07B7-4040-AEC1-8D1C0C2F0CF8}">
      <dsp:nvSpPr>
        <dsp:cNvPr id="0" name=""/>
        <dsp:cNvSpPr/>
      </dsp:nvSpPr>
      <dsp:spPr>
        <a:xfrm>
          <a:off x="0" y="3348599"/>
          <a:ext cx="5100320" cy="1115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Even some “normal” weight children are severely malnourished and may require immediate medical hospitalization</a:t>
          </a:r>
        </a:p>
      </dsp:txBody>
      <dsp:txXfrm>
        <a:off x="0" y="3348599"/>
        <a:ext cx="5100320" cy="1115972"/>
      </dsp:txXfrm>
    </dsp:sp>
    <dsp:sp modelId="{D6B56735-DA7D-4928-B98D-FBAFBD56EA46}">
      <dsp:nvSpPr>
        <dsp:cNvPr id="0" name=""/>
        <dsp:cNvSpPr/>
      </dsp:nvSpPr>
      <dsp:spPr>
        <a:xfrm>
          <a:off x="0" y="4464572"/>
          <a:ext cx="510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B2863-EC93-494B-8998-87153939486D}">
      <dsp:nvSpPr>
        <dsp:cNvPr id="0" name=""/>
        <dsp:cNvSpPr/>
      </dsp:nvSpPr>
      <dsp:spPr>
        <a:xfrm>
          <a:off x="0" y="4464572"/>
          <a:ext cx="5100320" cy="1115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complete food refusal x 24 </a:t>
          </a:r>
          <a:r>
            <a:rPr lang="en-US" sz="2000" kern="1200" dirty="0" err="1"/>
            <a:t>hrs</a:t>
          </a:r>
          <a:r>
            <a:rPr lang="en-US" sz="2000" kern="1200" dirty="0"/>
            <a:t>, refer to the medical ED</a:t>
          </a:r>
        </a:p>
      </dsp:txBody>
      <dsp:txXfrm>
        <a:off x="0" y="4464572"/>
        <a:ext cx="5100320" cy="1115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8919C-BA91-4D22-ACED-C87A438EFF26}">
      <dsp:nvSpPr>
        <dsp:cNvPr id="0" name=""/>
        <dsp:cNvSpPr/>
      </dsp:nvSpPr>
      <dsp:spPr>
        <a:xfrm>
          <a:off x="0" y="212904"/>
          <a:ext cx="105156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02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Therapist – w/ experience (or comfort) with eating disorders? FBT?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Psychiatrist – Meds? Comorbidities?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PCP or adolescent medicine specialist</a:t>
          </a:r>
        </a:p>
      </dsp:txBody>
      <dsp:txXfrm>
        <a:off x="0" y="212904"/>
        <a:ext cx="10515600" cy="1058400"/>
      </dsp:txXfrm>
    </dsp:sp>
    <dsp:sp modelId="{CB99339A-1C83-4071-B441-449B687B1276}">
      <dsp:nvSpPr>
        <dsp:cNvPr id="0" name=""/>
        <dsp:cNvSpPr/>
      </dsp:nvSpPr>
      <dsp:spPr>
        <a:xfrm>
          <a:off x="525780" y="6263"/>
          <a:ext cx="7360920" cy="413280"/>
        </a:xfrm>
        <a:prstGeom prst="roundRect">
          <a:avLst/>
        </a:prstGeom>
        <a:solidFill>
          <a:srgbClr val="102E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Outpatient management</a:t>
          </a:r>
        </a:p>
      </dsp:txBody>
      <dsp:txXfrm>
        <a:off x="545955" y="26438"/>
        <a:ext cx="7320570" cy="372930"/>
      </dsp:txXfrm>
    </dsp:sp>
    <dsp:sp modelId="{3E75B88D-9978-48B8-B735-7ADDD6389259}">
      <dsp:nvSpPr>
        <dsp:cNvPr id="0" name=""/>
        <dsp:cNvSpPr/>
      </dsp:nvSpPr>
      <dsp:spPr>
        <a:xfrm>
          <a:off x="0" y="1553543"/>
          <a:ext cx="105156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02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CBT vs FBT focus?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 network?</a:t>
          </a:r>
        </a:p>
      </dsp:txBody>
      <dsp:txXfrm>
        <a:off x="0" y="1553543"/>
        <a:ext cx="10515600" cy="815850"/>
      </dsp:txXfrm>
    </dsp:sp>
    <dsp:sp modelId="{3F25A14D-90D6-4B3E-BAA8-3C5A06AE1654}">
      <dsp:nvSpPr>
        <dsp:cNvPr id="0" name=""/>
        <dsp:cNvSpPr/>
      </dsp:nvSpPr>
      <dsp:spPr>
        <a:xfrm>
          <a:off x="525780" y="1346904"/>
          <a:ext cx="7360920" cy="413280"/>
        </a:xfrm>
        <a:prstGeom prst="roundRect">
          <a:avLst/>
        </a:prstGeom>
        <a:solidFill>
          <a:srgbClr val="5C92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Partial Hospitalization Program (PHP)/Intensive Outpatient Program (IOP)</a:t>
          </a:r>
        </a:p>
      </dsp:txBody>
      <dsp:txXfrm>
        <a:off x="545955" y="1367079"/>
        <a:ext cx="7320570" cy="372930"/>
      </dsp:txXfrm>
    </dsp:sp>
    <dsp:sp modelId="{092BF798-3F48-4517-B46C-C94CD29AFB30}">
      <dsp:nvSpPr>
        <dsp:cNvPr id="0" name=""/>
        <dsp:cNvSpPr/>
      </dsp:nvSpPr>
      <dsp:spPr>
        <a:xfrm>
          <a:off x="0" y="2651633"/>
          <a:ext cx="1051560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02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Sometimes hard to get covered if no SI</a:t>
          </a:r>
        </a:p>
      </dsp:txBody>
      <dsp:txXfrm>
        <a:off x="0" y="2651633"/>
        <a:ext cx="10515600" cy="595350"/>
      </dsp:txXfrm>
    </dsp:sp>
    <dsp:sp modelId="{DCEF9F52-1B05-4B0C-AFA8-0083D2F3FCB2}">
      <dsp:nvSpPr>
        <dsp:cNvPr id="0" name=""/>
        <dsp:cNvSpPr/>
      </dsp:nvSpPr>
      <dsp:spPr>
        <a:xfrm>
          <a:off x="525780" y="2444993"/>
          <a:ext cx="7360920" cy="41328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Inpatient Psychiatric Admission</a:t>
          </a:r>
        </a:p>
      </dsp:txBody>
      <dsp:txXfrm>
        <a:off x="545955" y="2465168"/>
        <a:ext cx="7320570" cy="372930"/>
      </dsp:txXfrm>
    </dsp:sp>
    <dsp:sp modelId="{E26ABBB8-1386-48E4-B28B-323C5F53661A}">
      <dsp:nvSpPr>
        <dsp:cNvPr id="0" name=""/>
        <dsp:cNvSpPr/>
      </dsp:nvSpPr>
      <dsp:spPr>
        <a:xfrm>
          <a:off x="0" y="3529224"/>
          <a:ext cx="105156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02E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Insurance barriers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May be out of state</a:t>
          </a:r>
        </a:p>
      </dsp:txBody>
      <dsp:txXfrm>
        <a:off x="0" y="3529224"/>
        <a:ext cx="10515600" cy="815850"/>
      </dsp:txXfrm>
    </dsp:sp>
    <dsp:sp modelId="{BDFCA34A-87FD-46D3-9915-DA43DE95132D}">
      <dsp:nvSpPr>
        <dsp:cNvPr id="0" name=""/>
        <dsp:cNvSpPr/>
      </dsp:nvSpPr>
      <dsp:spPr>
        <a:xfrm>
          <a:off x="525780" y="3322584"/>
          <a:ext cx="7360920" cy="413280"/>
        </a:xfrm>
        <a:prstGeom prst="roundRect">
          <a:avLst/>
        </a:prstGeom>
        <a:solidFill>
          <a:srgbClr val="FB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102E5A"/>
              </a:solidFill>
            </a:rPr>
            <a:t>Residential Treatment</a:t>
          </a:r>
        </a:p>
      </dsp:txBody>
      <dsp:txXfrm>
        <a:off x="545955" y="3342759"/>
        <a:ext cx="7320570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15F39-4CCC-4261-9D15-7B465BC1313D}">
      <dsp:nvSpPr>
        <dsp:cNvPr id="0" name=""/>
        <dsp:cNvSpPr/>
      </dsp:nvSpPr>
      <dsp:spPr>
        <a:xfrm>
          <a:off x="0" y="1738"/>
          <a:ext cx="990237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84DFC-6DF1-4846-998E-15E911B34B06}">
      <dsp:nvSpPr>
        <dsp:cNvPr id="0" name=""/>
        <dsp:cNvSpPr/>
      </dsp:nvSpPr>
      <dsp:spPr>
        <a:xfrm>
          <a:off x="0" y="1738"/>
          <a:ext cx="9902371" cy="1185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Remember that eating disorders are psychiatric illnesses</a:t>
          </a:r>
        </a:p>
      </dsp:txBody>
      <dsp:txXfrm>
        <a:off x="0" y="1738"/>
        <a:ext cx="9902371" cy="1185916"/>
      </dsp:txXfrm>
    </dsp:sp>
    <dsp:sp modelId="{63871973-13CF-4C51-8F0E-377A3FC3E369}">
      <dsp:nvSpPr>
        <dsp:cNvPr id="0" name=""/>
        <dsp:cNvSpPr/>
      </dsp:nvSpPr>
      <dsp:spPr>
        <a:xfrm>
          <a:off x="0" y="1187654"/>
          <a:ext cx="990237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126EB-AE73-4261-B8CF-13BB78ED96AB}">
      <dsp:nvSpPr>
        <dsp:cNvPr id="0" name=""/>
        <dsp:cNvSpPr/>
      </dsp:nvSpPr>
      <dsp:spPr>
        <a:xfrm>
          <a:off x="0" y="1187654"/>
          <a:ext cx="9902371" cy="1185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Malnutrition significantly affects reason, logic, impulse control</a:t>
          </a:r>
        </a:p>
      </dsp:txBody>
      <dsp:txXfrm>
        <a:off x="0" y="1187654"/>
        <a:ext cx="9902371" cy="1185916"/>
      </dsp:txXfrm>
    </dsp:sp>
    <dsp:sp modelId="{C80F8126-680F-453A-AB39-0E871B9CF7F8}">
      <dsp:nvSpPr>
        <dsp:cNvPr id="0" name=""/>
        <dsp:cNvSpPr/>
      </dsp:nvSpPr>
      <dsp:spPr>
        <a:xfrm>
          <a:off x="0" y="2373571"/>
          <a:ext cx="990237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8EC33-A718-4F61-A12D-43CAFC4C2737}">
      <dsp:nvSpPr>
        <dsp:cNvPr id="0" name=""/>
        <dsp:cNvSpPr/>
      </dsp:nvSpPr>
      <dsp:spPr>
        <a:xfrm>
          <a:off x="0" y="2373571"/>
          <a:ext cx="9902371" cy="1185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May need to encourage parents to pursue medical guardianship of young adults</a:t>
          </a:r>
        </a:p>
      </dsp:txBody>
      <dsp:txXfrm>
        <a:off x="0" y="2373571"/>
        <a:ext cx="9902371" cy="11859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5FC14-ACB0-4917-8192-8C65EBB72B84}">
      <dsp:nvSpPr>
        <dsp:cNvPr id="0" name=""/>
        <dsp:cNvSpPr/>
      </dsp:nvSpPr>
      <dsp:spPr>
        <a:xfrm>
          <a:off x="0" y="645106"/>
          <a:ext cx="4265930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7D1AC-A7D2-4D17-8DC6-9AFC0D486B7F}">
      <dsp:nvSpPr>
        <dsp:cNvPr id="0" name=""/>
        <dsp:cNvSpPr/>
      </dsp:nvSpPr>
      <dsp:spPr>
        <a:xfrm>
          <a:off x="213296" y="364666"/>
          <a:ext cx="2986151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869" tIns="0" rIns="11286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Anorexia Nervosa (AN)</a:t>
          </a:r>
        </a:p>
      </dsp:txBody>
      <dsp:txXfrm>
        <a:off x="240676" y="392046"/>
        <a:ext cx="2931391" cy="506120"/>
      </dsp:txXfrm>
    </dsp:sp>
    <dsp:sp modelId="{79AE3BB4-CC81-4919-8262-C32A3083ADD5}">
      <dsp:nvSpPr>
        <dsp:cNvPr id="0" name=""/>
        <dsp:cNvSpPr/>
      </dsp:nvSpPr>
      <dsp:spPr>
        <a:xfrm>
          <a:off x="0" y="1506946"/>
          <a:ext cx="4265930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18008-669E-4703-BE69-EF698CD2C2F3}">
      <dsp:nvSpPr>
        <dsp:cNvPr id="0" name=""/>
        <dsp:cNvSpPr/>
      </dsp:nvSpPr>
      <dsp:spPr>
        <a:xfrm>
          <a:off x="213296" y="1226506"/>
          <a:ext cx="2986151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869" tIns="0" rIns="11286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Bulimia Nervosa (BN)</a:t>
          </a:r>
        </a:p>
      </dsp:txBody>
      <dsp:txXfrm>
        <a:off x="240676" y="1253886"/>
        <a:ext cx="2931391" cy="506120"/>
      </dsp:txXfrm>
    </dsp:sp>
    <dsp:sp modelId="{3062916D-453D-4C43-98B6-63592B5FB2CD}">
      <dsp:nvSpPr>
        <dsp:cNvPr id="0" name=""/>
        <dsp:cNvSpPr/>
      </dsp:nvSpPr>
      <dsp:spPr>
        <a:xfrm>
          <a:off x="0" y="2368786"/>
          <a:ext cx="4265930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8909C-0F84-4FA4-88A3-0E9FF2C8C679}">
      <dsp:nvSpPr>
        <dsp:cNvPr id="0" name=""/>
        <dsp:cNvSpPr/>
      </dsp:nvSpPr>
      <dsp:spPr>
        <a:xfrm>
          <a:off x="213296" y="2088346"/>
          <a:ext cx="2986151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869" tIns="0" rIns="11286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Binge Eating Disorder (BED)</a:t>
          </a:r>
        </a:p>
      </dsp:txBody>
      <dsp:txXfrm>
        <a:off x="240676" y="2115726"/>
        <a:ext cx="2931391" cy="506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5FC14-ACB0-4917-8192-8C65EBB72B84}">
      <dsp:nvSpPr>
        <dsp:cNvPr id="0" name=""/>
        <dsp:cNvSpPr/>
      </dsp:nvSpPr>
      <dsp:spPr>
        <a:xfrm>
          <a:off x="0" y="392206"/>
          <a:ext cx="441706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7D1AC-A7D2-4D17-8DC6-9AFC0D486B7F}">
      <dsp:nvSpPr>
        <dsp:cNvPr id="0" name=""/>
        <dsp:cNvSpPr/>
      </dsp:nvSpPr>
      <dsp:spPr>
        <a:xfrm>
          <a:off x="191736" y="37966"/>
          <a:ext cx="4222316" cy="708480"/>
        </a:xfrm>
        <a:prstGeom prst="roundRect">
          <a:avLst/>
        </a:prstGeom>
        <a:solidFill>
          <a:srgbClr val="FB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68" tIns="0" rIns="11686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102E5A"/>
              </a:solidFill>
            </a:rPr>
            <a:t>Distorted thoughts about food and eating</a:t>
          </a:r>
        </a:p>
      </dsp:txBody>
      <dsp:txXfrm>
        <a:off x="226321" y="72551"/>
        <a:ext cx="4153146" cy="639310"/>
      </dsp:txXfrm>
    </dsp:sp>
    <dsp:sp modelId="{79AE3BB4-CC81-4919-8262-C32A3083ADD5}">
      <dsp:nvSpPr>
        <dsp:cNvPr id="0" name=""/>
        <dsp:cNvSpPr/>
      </dsp:nvSpPr>
      <dsp:spPr>
        <a:xfrm>
          <a:off x="0" y="1480846"/>
          <a:ext cx="441706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18008-669E-4703-BE69-EF698CD2C2F3}">
      <dsp:nvSpPr>
        <dsp:cNvPr id="0" name=""/>
        <dsp:cNvSpPr/>
      </dsp:nvSpPr>
      <dsp:spPr>
        <a:xfrm>
          <a:off x="210284" y="1126606"/>
          <a:ext cx="4205692" cy="708480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68" tIns="0" rIns="11686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Distorted thoughts about one’s body</a:t>
          </a:r>
        </a:p>
      </dsp:txBody>
      <dsp:txXfrm>
        <a:off x="244869" y="1161191"/>
        <a:ext cx="4136522" cy="639310"/>
      </dsp:txXfrm>
    </dsp:sp>
    <dsp:sp modelId="{3062916D-453D-4C43-98B6-63592B5FB2CD}">
      <dsp:nvSpPr>
        <dsp:cNvPr id="0" name=""/>
        <dsp:cNvSpPr/>
      </dsp:nvSpPr>
      <dsp:spPr>
        <a:xfrm>
          <a:off x="0" y="2569486"/>
          <a:ext cx="441706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8909C-0F84-4FA4-88A3-0E9FF2C8C679}">
      <dsp:nvSpPr>
        <dsp:cNvPr id="0" name=""/>
        <dsp:cNvSpPr/>
      </dsp:nvSpPr>
      <dsp:spPr>
        <a:xfrm>
          <a:off x="210284" y="2215246"/>
          <a:ext cx="4205692" cy="708480"/>
        </a:xfrm>
        <a:prstGeom prst="roundRect">
          <a:avLst/>
        </a:prstGeom>
        <a:solidFill>
          <a:srgbClr val="102E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868" tIns="0" rIns="11686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Problematic behaviors around eating, exercise, weight loss</a:t>
          </a:r>
        </a:p>
      </dsp:txBody>
      <dsp:txXfrm>
        <a:off x="244869" y="2249831"/>
        <a:ext cx="4136522" cy="639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68B0B-EECF-452B-989E-D1BEC375B71B}">
      <dsp:nvSpPr>
        <dsp:cNvPr id="0" name=""/>
        <dsp:cNvSpPr/>
      </dsp:nvSpPr>
      <dsp:spPr>
        <a:xfrm>
          <a:off x="931365" y="341306"/>
          <a:ext cx="4631618" cy="463161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“Bullies at school...”</a:t>
          </a:r>
        </a:p>
      </dsp:txBody>
      <dsp:txXfrm>
        <a:off x="3347526" y="1119859"/>
        <a:ext cx="1488734" cy="992489"/>
      </dsp:txXfrm>
    </dsp:sp>
    <dsp:sp modelId="{82A5FF19-1378-444C-BE80-84F2116463B3}">
      <dsp:nvSpPr>
        <dsp:cNvPr id="0" name=""/>
        <dsp:cNvSpPr/>
      </dsp:nvSpPr>
      <dsp:spPr>
        <a:xfrm>
          <a:off x="971065" y="464816"/>
          <a:ext cx="4631618" cy="463161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“It started with a diet...”</a:t>
          </a:r>
        </a:p>
      </dsp:txBody>
      <dsp:txXfrm>
        <a:off x="3954048" y="2581024"/>
        <a:ext cx="1378458" cy="1102766"/>
      </dsp:txXfrm>
    </dsp:sp>
    <dsp:sp modelId="{02203CA0-C29C-43F2-A731-5A5B5A64D588}">
      <dsp:nvSpPr>
        <dsp:cNvPr id="0" name=""/>
        <dsp:cNvSpPr/>
      </dsp:nvSpPr>
      <dsp:spPr>
        <a:xfrm>
          <a:off x="866302" y="540906"/>
          <a:ext cx="4631618" cy="4631618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“Health class at school...”</a:t>
          </a:r>
        </a:p>
      </dsp:txBody>
      <dsp:txXfrm>
        <a:off x="2520452" y="3794067"/>
        <a:ext cx="1323319" cy="1213043"/>
      </dsp:txXfrm>
    </dsp:sp>
    <dsp:sp modelId="{298704C6-0601-4B44-8CCD-1DB93D0037A8}">
      <dsp:nvSpPr>
        <dsp:cNvPr id="0" name=""/>
        <dsp:cNvSpPr/>
      </dsp:nvSpPr>
      <dsp:spPr>
        <a:xfrm>
          <a:off x="761539" y="464816"/>
          <a:ext cx="4631618" cy="4631618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“Grandma always comments on her weight...”</a:t>
          </a:r>
        </a:p>
      </dsp:txBody>
      <dsp:txXfrm>
        <a:off x="1031717" y="2581024"/>
        <a:ext cx="1378458" cy="1102766"/>
      </dsp:txXfrm>
    </dsp:sp>
    <dsp:sp modelId="{AC25EEE6-3DEC-4622-80AE-6B6EE1E2AAC3}">
      <dsp:nvSpPr>
        <dsp:cNvPr id="0" name=""/>
        <dsp:cNvSpPr/>
      </dsp:nvSpPr>
      <dsp:spPr>
        <a:xfrm>
          <a:off x="801239" y="341306"/>
          <a:ext cx="4631618" cy="463161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“The coach is too focused on being fit...”</a:t>
          </a:r>
        </a:p>
      </dsp:txBody>
      <dsp:txXfrm>
        <a:off x="1527962" y="1119859"/>
        <a:ext cx="1488734" cy="992489"/>
      </dsp:txXfrm>
    </dsp:sp>
    <dsp:sp modelId="{A9B2A77C-BD91-442F-AA3B-A48B89C956D9}">
      <dsp:nvSpPr>
        <dsp:cNvPr id="0" name=""/>
        <dsp:cNvSpPr/>
      </dsp:nvSpPr>
      <dsp:spPr>
        <a:xfrm>
          <a:off x="644428" y="54586"/>
          <a:ext cx="5205057" cy="520505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8222-55D9-450F-AACD-4D5372D663CF}">
      <dsp:nvSpPr>
        <dsp:cNvPr id="0" name=""/>
        <dsp:cNvSpPr/>
      </dsp:nvSpPr>
      <dsp:spPr>
        <a:xfrm>
          <a:off x="684666" y="178056"/>
          <a:ext cx="5205057" cy="520505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A85D7-7B14-4BAE-867F-A6B571193DEC}">
      <dsp:nvSpPr>
        <dsp:cNvPr id="0" name=""/>
        <dsp:cNvSpPr/>
      </dsp:nvSpPr>
      <dsp:spPr>
        <a:xfrm>
          <a:off x="579583" y="254379"/>
          <a:ext cx="5205057" cy="520505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DD4E3-B3E1-4611-885D-8A59A4131544}">
      <dsp:nvSpPr>
        <dsp:cNvPr id="0" name=""/>
        <dsp:cNvSpPr/>
      </dsp:nvSpPr>
      <dsp:spPr>
        <a:xfrm>
          <a:off x="474500" y="178056"/>
          <a:ext cx="5205057" cy="520505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01C22-E3D6-4C52-8C27-912E6947D4CC}">
      <dsp:nvSpPr>
        <dsp:cNvPr id="0" name=""/>
        <dsp:cNvSpPr/>
      </dsp:nvSpPr>
      <dsp:spPr>
        <a:xfrm>
          <a:off x="514738" y="54586"/>
          <a:ext cx="5205057" cy="520505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AB09-3C00-410D-A0F2-140CAD41C0B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B8FCD-6CFD-4AB0-935D-57BE43F59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9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2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3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6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2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2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DB8CF-EFFC-4845-9EA2-F8C5F8AD05D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4557F-EC01-4D9A-9CB6-CB3F35AE16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lor_horiz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12192000" cy="673100"/>
          </a:xfrm>
          <a:prstGeom prst="rect">
            <a:avLst/>
          </a:prstGeom>
          <a:solidFill>
            <a:srgbClr val="00274C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4875C-66CD-D047-9D42-65AADCD90A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51" y="6324600"/>
            <a:ext cx="3177713" cy="3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9nZAWCkLc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michmed.org/vVgJ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nad.org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udsleyparents.org/" TargetMode="External"/><Relationship Id="rId2" Type="http://schemas.openxmlformats.org/officeDocument/2006/relationships/hyperlink" Target="http://www.feast-ed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tingdisordertherapyla.com/externalizing-an-eating-disorder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Eating disorders in adolescents: Providing </a:t>
            </a:r>
            <a:r>
              <a:rPr lang="en-US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ffective psychoeducation and concrete “How-</a:t>
            </a:r>
            <a:r>
              <a:rPr lang="en-US" sz="4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</a:t>
            </a:r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for caregivers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b="1" dirty="0"/>
              <a:t>Jessica M. Pierce, MD, MSc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Clinical Assistant Professor, Dept. of Psychiatry, Div. of Child &amp; Adolescent Psychiatry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Pediatric Psychiatry Consultation-Liaison Service, C.S. Mott Children’s Hospital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April 2, 2022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56321D-3D47-43BF-B2B4-83C55C6A88BE}"/>
              </a:ext>
            </a:extLst>
          </p:cNvPr>
          <p:cNvCxnSpPr>
            <a:cxnSpLocks/>
          </p:cNvCxnSpPr>
          <p:nvPr/>
        </p:nvCxnSpPr>
        <p:spPr>
          <a:xfrm>
            <a:off x="1478280" y="3589973"/>
            <a:ext cx="9235440" cy="0"/>
          </a:xfrm>
          <a:prstGeom prst="line">
            <a:avLst/>
          </a:prstGeom>
          <a:ln>
            <a:solidFill>
              <a:srgbClr val="227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7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1CDA5F2-2488-478C-9D1C-2D5F0E6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849" y="643467"/>
            <a:ext cx="4206155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A2BF375-D2B2-49CC-B8AB-C95BC704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31" y="643467"/>
            <a:ext cx="42200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6016-140D-4630-BAC8-802F6CBB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83" y="-3175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Look beyond…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F02CD-5E5F-4D31-BE50-81BA9AA8B831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Photos: dance.lovetoknow.com;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6C469-2883-438A-846D-211265CAF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" r="2" b="2"/>
          <a:stretch/>
        </p:blipFill>
        <p:spPr>
          <a:xfrm>
            <a:off x="484214" y="1211263"/>
            <a:ext cx="3541635" cy="523956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26B9A-EBB0-4C5D-8950-A172075C3A1A}"/>
              </a:ext>
            </a:extLst>
          </p:cNvPr>
          <p:cNvSpPr txBox="1"/>
          <p:nvPr/>
        </p:nvSpPr>
        <p:spPr>
          <a:xfrm>
            <a:off x="5540592" y="1074629"/>
            <a:ext cx="5749871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Boys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“Healthy” weight or overweight teens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Pre-adolescents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Sexual minority youth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Youth of color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socioeconomic brackets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Chronic medical illness (</a:t>
            </a:r>
            <a:r>
              <a:rPr lang="en-US" sz="2400" dirty="0" err="1"/>
              <a:t>esp</a:t>
            </a:r>
            <a:r>
              <a:rPr lang="en-US" sz="2400" dirty="0"/>
              <a:t> requiring dietary control)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Children with orthorexia (or families?)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C1DE7-D8C4-457E-AE5A-B85A58014906}"/>
              </a:ext>
            </a:extLst>
          </p:cNvPr>
          <p:cNvSpPr txBox="1"/>
          <p:nvPr/>
        </p:nvSpPr>
        <p:spPr>
          <a:xfrm>
            <a:off x="484214" y="6215990"/>
            <a:ext cx="4364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Photo: dance.lovetoknow.com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0A849-E718-4FB9-B8F4-1FC3B5A0E000}"/>
              </a:ext>
            </a:extLst>
          </p:cNvPr>
          <p:cNvSpPr txBox="1"/>
          <p:nvPr/>
        </p:nvSpPr>
        <p:spPr>
          <a:xfrm>
            <a:off x="6285937" y="545752"/>
            <a:ext cx="4259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Don’t miss:</a:t>
            </a:r>
          </a:p>
        </p:txBody>
      </p:sp>
    </p:spTree>
    <p:extLst>
      <p:ext uri="{BB962C8B-B14F-4D97-AF65-F5344CB8AC3E}">
        <p14:creationId xmlns:p14="http://schemas.microsoft.com/office/powerpoint/2010/main" val="17783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549D04-6E2B-A87C-004B-AB3480F9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5" r="1" b="1"/>
          <a:stretch/>
        </p:blipFill>
        <p:spPr>
          <a:xfrm>
            <a:off x="20" y="10"/>
            <a:ext cx="6204384" cy="5114534"/>
          </a:xfrm>
          <a:custGeom>
            <a:avLst/>
            <a:gdLst/>
            <a:ahLst/>
            <a:cxnLst/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5331E-9CAC-4A4C-9E28-A39D45F9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6"/>
            <a:ext cx="4164011" cy="2611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+mj-lt"/>
              </a:rPr>
              <a:t>Unhealthy Numbers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DD0FD-12FA-41C0-B415-39A091688838}"/>
              </a:ext>
            </a:extLst>
          </p:cNvPr>
          <p:cNvSpPr txBox="1"/>
          <p:nvPr/>
        </p:nvSpPr>
        <p:spPr>
          <a:xfrm>
            <a:off x="8057322" y="575574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(anad.org) 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F96B09-4FD5-4690-B3D6-FD38C4FC7F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391512"/>
              </p:ext>
            </p:extLst>
          </p:nvPr>
        </p:nvGraphicFramePr>
        <p:xfrm>
          <a:off x="6381750" y="1400175"/>
          <a:ext cx="5329236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356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7E3B1-6095-4DFD-9A9A-1D5957D1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New Risk Factors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2801E-DBE6-43E3-9DE1-8928B31C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Social Isolation</a:t>
            </a:r>
          </a:p>
          <a:p>
            <a:r>
              <a:rPr lang="en-US" sz="2000" dirty="0"/>
              <a:t>Close-up on face (Zoom)</a:t>
            </a:r>
          </a:p>
          <a:p>
            <a:r>
              <a:rPr lang="en-US" sz="2000" dirty="0"/>
              <a:t>More sedentary activities</a:t>
            </a:r>
          </a:p>
          <a:p>
            <a:r>
              <a:rPr lang="en-US" sz="2000" dirty="0"/>
              <a:t>Disrupted routines</a:t>
            </a:r>
          </a:p>
          <a:p>
            <a:r>
              <a:rPr lang="en-US" sz="2000" dirty="0">
                <a:sym typeface="Symbol" panose="05050102010706020507" pitchFamily="18" charset="2"/>
              </a:rPr>
              <a:t> Stress, Depression, Anxiety</a:t>
            </a:r>
          </a:p>
          <a:p>
            <a:r>
              <a:rPr lang="en-US" sz="2000" dirty="0"/>
              <a:t>Food insecurity?</a:t>
            </a:r>
          </a:p>
          <a:p>
            <a:r>
              <a:rPr lang="en-US" sz="2000" dirty="0"/>
              <a:t>Less access to healthcare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37B4A-1E8E-4AE5-A503-7D4072CE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88329"/>
            <a:ext cx="6019331" cy="40780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418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749BA-B053-4A07-980E-E67A3FC9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565" y="632800"/>
            <a:ext cx="5072869" cy="1936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215FFB-786E-42E4-8EC3-3F0CB95B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28" y="2694700"/>
            <a:ext cx="8730543" cy="3530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C15A43-2ACB-4D65-9585-D74E3023E6DF}"/>
              </a:ext>
            </a:extLst>
          </p:cNvPr>
          <p:cNvCxnSpPr/>
          <p:nvPr/>
        </p:nvCxnSpPr>
        <p:spPr>
          <a:xfrm>
            <a:off x="3909060" y="4709160"/>
            <a:ext cx="17487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146DAD-FD62-492E-B6EA-30CDB97748B0}"/>
              </a:ext>
            </a:extLst>
          </p:cNvPr>
          <p:cNvCxnSpPr>
            <a:cxnSpLocks/>
          </p:cNvCxnSpPr>
          <p:nvPr/>
        </p:nvCxnSpPr>
        <p:spPr>
          <a:xfrm>
            <a:off x="7136130" y="4709160"/>
            <a:ext cx="30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5E9B64-36D5-4273-9950-810CFD221FBC}"/>
              </a:ext>
            </a:extLst>
          </p:cNvPr>
          <p:cNvCxnSpPr>
            <a:cxnSpLocks/>
          </p:cNvCxnSpPr>
          <p:nvPr/>
        </p:nvCxnSpPr>
        <p:spPr>
          <a:xfrm>
            <a:off x="4571999" y="5135880"/>
            <a:ext cx="45034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6E1CE7-CAC2-4A73-8C5F-AB5811719E89}"/>
              </a:ext>
            </a:extLst>
          </p:cNvPr>
          <p:cNvCxnSpPr>
            <a:cxnSpLocks/>
          </p:cNvCxnSpPr>
          <p:nvPr/>
        </p:nvCxnSpPr>
        <p:spPr>
          <a:xfrm>
            <a:off x="5787390" y="5353050"/>
            <a:ext cx="38938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2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FCB14-D2DC-4D04-B3B8-27BC2EE5D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05331"/>
            <a:ext cx="5129784" cy="38473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93B3FF9-3EA5-41BE-9890-52B7C50E9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2" r="5847"/>
          <a:stretch/>
        </p:blipFill>
        <p:spPr>
          <a:xfrm>
            <a:off x="641180" y="2213930"/>
            <a:ext cx="5129784" cy="2430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979CC-180F-449C-9EEB-EE84E7F81CAF}"/>
              </a:ext>
            </a:extLst>
          </p:cNvPr>
          <p:cNvSpPr txBox="1"/>
          <p:nvPr/>
        </p:nvSpPr>
        <p:spPr>
          <a:xfrm>
            <a:off x="3391276" y="4496029"/>
            <a:ext cx="23796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Pediatrics. 2021 Oct;148(4):e2021052201.</a:t>
            </a:r>
          </a:p>
        </p:txBody>
      </p:sp>
    </p:spTree>
    <p:extLst>
      <p:ext uri="{BB962C8B-B14F-4D97-AF65-F5344CB8AC3E}">
        <p14:creationId xmlns:p14="http://schemas.microsoft.com/office/powerpoint/2010/main" val="2044451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91374-F51C-43BF-B91F-7C8848B1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Treatment Planning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419E-1EC6-4309-B829-4659F2EC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Brief Pearls</a:t>
            </a: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7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C3E62-DCEC-4A8E-9EC7-A677C103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US" dirty="0"/>
              <a:t>Co-Diagnose,</a:t>
            </a:r>
            <a:br>
              <a:rPr lang="en-US" dirty="0"/>
            </a:br>
            <a:r>
              <a:rPr lang="en-US" dirty="0"/>
              <a:t>Co-Manage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3" name="Content Placeholder 2">
            <a:extLst>
              <a:ext uri="{FF2B5EF4-FFF2-40B4-BE49-F238E27FC236}">
                <a16:creationId xmlns:a16="http://schemas.microsoft.com/office/drawing/2014/main" id="{0725CE09-09E5-CF97-35D6-C0403E65E5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21120" y="499833"/>
          <a:ext cx="5100320" cy="558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914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597FC0-94D0-429A-A654-81BDF5C1B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2" y="1086345"/>
            <a:ext cx="11568205" cy="4990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2F11B-8395-4983-88C4-1226862E6ABA}"/>
              </a:ext>
            </a:extLst>
          </p:cNvPr>
          <p:cNvSpPr txBox="1"/>
          <p:nvPr/>
        </p:nvSpPr>
        <p:spPr>
          <a:xfrm>
            <a:off x="8057322" y="575574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(NIMH)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EBD4FC-24F6-4F8C-A0AD-E4A96BE8D3DF}"/>
              </a:ext>
            </a:extLst>
          </p:cNvPr>
          <p:cNvSpPr/>
          <p:nvPr/>
        </p:nvSpPr>
        <p:spPr>
          <a:xfrm>
            <a:off x="7120328" y="3180538"/>
            <a:ext cx="1079292" cy="38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0C939-44B9-4363-8B96-F3BED7734251}"/>
              </a:ext>
            </a:extLst>
          </p:cNvPr>
          <p:cNvSpPr/>
          <p:nvPr/>
        </p:nvSpPr>
        <p:spPr>
          <a:xfrm>
            <a:off x="4589489" y="5521502"/>
            <a:ext cx="1079292" cy="38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67422C-8865-4402-9ED6-6E3D70614070}"/>
              </a:ext>
            </a:extLst>
          </p:cNvPr>
          <p:cNvSpPr/>
          <p:nvPr/>
        </p:nvSpPr>
        <p:spPr>
          <a:xfrm>
            <a:off x="7070470" y="5521502"/>
            <a:ext cx="1079292" cy="38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51E0BF-E924-4B59-B1D4-005BFC2F596E}"/>
              </a:ext>
            </a:extLst>
          </p:cNvPr>
          <p:cNvSpPr/>
          <p:nvPr/>
        </p:nvSpPr>
        <p:spPr>
          <a:xfrm>
            <a:off x="4532027" y="3180538"/>
            <a:ext cx="1079292" cy="38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4DB1A9-FECB-48EC-AED6-1A26A7E5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19" y="-6558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02E5A"/>
                </a:solidFill>
              </a:rPr>
              <a:t>Manage Co-morbidities</a:t>
            </a:r>
          </a:p>
        </p:txBody>
      </p:sp>
    </p:spTree>
    <p:extLst>
      <p:ext uri="{BB962C8B-B14F-4D97-AF65-F5344CB8AC3E}">
        <p14:creationId xmlns:p14="http://schemas.microsoft.com/office/powerpoint/2010/main" val="3632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874C5-6386-491D-9311-0E531A09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102E5A"/>
                </a:solidFill>
              </a:rPr>
              <a:t>Level of Care?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F34E8CD-C63C-7EE9-D50F-C22BF5501B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8533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5568AE-603B-4460-B91F-5E1A18C2EE5F}"/>
              </a:ext>
            </a:extLst>
          </p:cNvPr>
          <p:cNvCxnSpPr/>
          <p:nvPr/>
        </p:nvCxnSpPr>
        <p:spPr>
          <a:xfrm>
            <a:off x="651510" y="1508760"/>
            <a:ext cx="9932670" cy="0"/>
          </a:xfrm>
          <a:prstGeom prst="line">
            <a:avLst/>
          </a:prstGeom>
          <a:ln w="19050">
            <a:solidFill>
              <a:srgbClr val="FBCB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86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relevant disclosures</a:t>
            </a:r>
          </a:p>
        </p:txBody>
      </p:sp>
    </p:spTree>
    <p:extLst>
      <p:ext uri="{BB962C8B-B14F-4D97-AF65-F5344CB8AC3E}">
        <p14:creationId xmlns:p14="http://schemas.microsoft.com/office/powerpoint/2010/main" val="565217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72D7A-9FDB-46B6-B56B-99AE2AA9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102E5A"/>
                </a:solidFill>
              </a:rPr>
              <a:t>Psychiatric medications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A1645-BEE2-48BE-AC25-2D9EA5AA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102E5A"/>
                </a:solidFill>
              </a:rPr>
              <a:t>Evidence for use of SSRIs in bulimia (high dose fluoxetine)</a:t>
            </a:r>
          </a:p>
          <a:p>
            <a:r>
              <a:rPr lang="en-US" sz="2000" dirty="0">
                <a:solidFill>
                  <a:srgbClr val="102E5A"/>
                </a:solidFill>
              </a:rPr>
              <a:t>Limited evidence for effectiveness of SSRIs in anorexia, BUT:</a:t>
            </a:r>
          </a:p>
          <a:p>
            <a:pPr lvl="1"/>
            <a:r>
              <a:rPr lang="en-US" sz="2000" dirty="0">
                <a:solidFill>
                  <a:srgbClr val="102E5A"/>
                </a:solidFill>
              </a:rPr>
              <a:t>Treating co-morbid conditions may be very helpful!</a:t>
            </a:r>
          </a:p>
          <a:p>
            <a:r>
              <a:rPr lang="en-US" sz="2000" dirty="0">
                <a:solidFill>
                  <a:srgbClr val="102E5A"/>
                </a:solidFill>
              </a:rPr>
              <a:t>Hydroxyzine</a:t>
            </a:r>
          </a:p>
          <a:p>
            <a:pPr lvl="1"/>
            <a:r>
              <a:rPr lang="en-US" sz="2000" dirty="0">
                <a:solidFill>
                  <a:srgbClr val="102E5A"/>
                </a:solidFill>
              </a:rPr>
              <a:t>Before meals, TID PRN or scheduled</a:t>
            </a:r>
          </a:p>
          <a:p>
            <a:pPr lvl="1"/>
            <a:r>
              <a:rPr lang="en-US" sz="2000" dirty="0">
                <a:solidFill>
                  <a:srgbClr val="102E5A"/>
                </a:solidFill>
              </a:rPr>
              <a:t>12.5 mg – 50 mg depending on weight and response</a:t>
            </a:r>
          </a:p>
          <a:p>
            <a:r>
              <a:rPr lang="en-US" sz="2000" dirty="0">
                <a:solidFill>
                  <a:srgbClr val="102E5A"/>
                </a:solidFill>
              </a:rPr>
              <a:t>Olanzapine or Aripiprazole (next slides)</a:t>
            </a:r>
          </a:p>
        </p:txBody>
      </p:sp>
    </p:spTree>
    <p:extLst>
      <p:ext uri="{BB962C8B-B14F-4D97-AF65-F5344CB8AC3E}">
        <p14:creationId xmlns:p14="http://schemas.microsoft.com/office/powerpoint/2010/main" val="40763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C7F6CE-EE2B-4C0D-AEAF-7F1A102B460E}"/>
              </a:ext>
            </a:extLst>
          </p:cNvPr>
          <p:cNvSpPr txBox="1"/>
          <p:nvPr/>
        </p:nvSpPr>
        <p:spPr>
          <a:xfrm>
            <a:off x="484214" y="1349943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152 adult outpatients with anorexia nervosa: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Olanzapine 5–10 mg/day (mean = 6.2 mg/day) or 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Placebo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16 weeks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Modest therapeutic effect of olanzapine on BMI, but not on psychological symptoms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Not associated with cardiometabolic adverse effects on lipid and glucose metabolism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B214B-1DB7-4A11-B1E3-5F94A451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36949"/>
            <a:ext cx="5258328" cy="29841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7146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3BAB6D-4250-4328-9BF9-A55B2FB0D580}"/>
              </a:ext>
            </a:extLst>
          </p:cNvPr>
          <p:cNvSpPr txBox="1"/>
          <p:nvPr/>
        </p:nvSpPr>
        <p:spPr>
          <a:xfrm>
            <a:off x="680636" y="143256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Small doses of olanzapine benefit: 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Weight gain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Anxiety and sleep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Panic at mealtime</a:t>
            </a: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GI discomfort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Recommend avoiding in BN and BED given possibility of binging relating to appetite stimulation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C62396E-0E89-45A4-9CA5-F7CBBFDE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3160819"/>
            <a:ext cx="6019331" cy="1218915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4F932-0C77-4863-B767-DF3E5AA7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40" b="44803"/>
          <a:stretch/>
        </p:blipFill>
        <p:spPr>
          <a:xfrm>
            <a:off x="6754065" y="1670176"/>
            <a:ext cx="3322925" cy="13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2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1F6C0F-B057-4EEF-A981-16EF2EEC3662}"/>
              </a:ext>
            </a:extLst>
          </p:cNvPr>
          <p:cNvSpPr txBox="1"/>
          <p:nvPr/>
        </p:nvSpPr>
        <p:spPr>
          <a:xfrm>
            <a:off x="2758187" y="333049"/>
            <a:ext cx="6675627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Aripiprazole</a:t>
            </a:r>
          </a:p>
          <a:p>
            <a:pPr marL="9715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Improves weight gain</a:t>
            </a:r>
          </a:p>
          <a:p>
            <a:pPr marL="9715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Reduces eating-related preoccupations and rituals with a large effect size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ECBDF8-EC65-4E23-8193-1E3BA44D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163387"/>
            <a:ext cx="4974336" cy="2449860"/>
          </a:xfrm>
          <a:prstGeom prst="rect">
            <a:avLst/>
          </a:prstGeom>
        </p:spPr>
      </p:pic>
      <p:sp>
        <p:nvSpPr>
          <p:cNvPr id="30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1FB77-7222-4D92-8292-FBD9506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365" y="3197677"/>
            <a:ext cx="4974336" cy="19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D5154-04A6-4BCE-9941-DF59F156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2" y="1071563"/>
            <a:ext cx="4341984" cy="212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B3455-834F-4098-82EF-74B288BB9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17"/>
          <a:stretch/>
        </p:blipFill>
        <p:spPr>
          <a:xfrm>
            <a:off x="4775304" y="1738523"/>
            <a:ext cx="7217624" cy="3867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3C5FA-E092-41D0-9587-E7487899663A}"/>
              </a:ext>
            </a:extLst>
          </p:cNvPr>
          <p:cNvSpPr txBox="1"/>
          <p:nvPr/>
        </p:nvSpPr>
        <p:spPr>
          <a:xfrm>
            <a:off x="6000942" y="107551"/>
            <a:ext cx="608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02E5A"/>
                </a:solidFill>
              </a:rPr>
              <a:t>New Directions?</a:t>
            </a:r>
          </a:p>
        </p:txBody>
      </p:sp>
    </p:spTree>
    <p:extLst>
      <p:ext uri="{BB962C8B-B14F-4D97-AF65-F5344CB8AC3E}">
        <p14:creationId xmlns:p14="http://schemas.microsoft.com/office/powerpoint/2010/main" val="229646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FE1D5A-B3A4-896F-DF96-F82F5E98F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2" b="7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4FF96-9510-4570-BABD-88D6AD7F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02E5A"/>
                </a:solidFill>
              </a:rPr>
              <a:t>Capacity Assessments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FC5415-8722-46A4-8C32-38148730B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700779"/>
              </p:ext>
            </p:extLst>
          </p:nvPr>
        </p:nvGraphicFramePr>
        <p:xfrm>
          <a:off x="1451428" y="2055803"/>
          <a:ext cx="9902371" cy="356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7CAC02-C692-48B6-93D8-16C64FD4BA5A}"/>
              </a:ext>
            </a:extLst>
          </p:cNvPr>
          <p:cNvCxnSpPr/>
          <p:nvPr/>
        </p:nvCxnSpPr>
        <p:spPr>
          <a:xfrm>
            <a:off x="651510" y="1508760"/>
            <a:ext cx="9932670" cy="0"/>
          </a:xfrm>
          <a:prstGeom prst="line">
            <a:avLst/>
          </a:prstGeom>
          <a:ln w="28575">
            <a:solidFill>
              <a:srgbClr val="FBCB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0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91374-F51C-43BF-B91F-7C8848B1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Psychoeducation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419E-1EC6-4309-B829-4659F2EC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Conceptual Models &amp; Metaphor</a:t>
            </a: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83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3A746-650A-4AB7-B550-E1CA413B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02E5A"/>
                </a:solidFill>
              </a:rPr>
              <a:t>The Big Three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BD6042-A36D-4142-8A48-E3101C409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356998"/>
              </p:ext>
            </p:extLst>
          </p:nvPr>
        </p:nvGraphicFramePr>
        <p:xfrm>
          <a:off x="1300480" y="1822873"/>
          <a:ext cx="4265930" cy="3212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656EAC7-71D9-4862-8019-B64196B5E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138555"/>
              </p:ext>
            </p:extLst>
          </p:nvPr>
        </p:nvGraphicFramePr>
        <p:xfrm>
          <a:off x="6601460" y="1822873"/>
          <a:ext cx="4417060" cy="3212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29AA8C-AB2C-4A2B-B194-E29C46FA4548}"/>
              </a:ext>
            </a:extLst>
          </p:cNvPr>
          <p:cNvCxnSpPr/>
          <p:nvPr/>
        </p:nvCxnSpPr>
        <p:spPr>
          <a:xfrm>
            <a:off x="651510" y="1508760"/>
            <a:ext cx="9932670" cy="0"/>
          </a:xfrm>
          <a:prstGeom prst="line">
            <a:avLst/>
          </a:prstGeom>
          <a:ln w="28575">
            <a:solidFill>
              <a:srgbClr val="FBCB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7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uple of women in red dresses&#10;&#10;Description automatically generated with low confidence">
            <a:extLst>
              <a:ext uri="{FF2B5EF4-FFF2-40B4-BE49-F238E27FC236}">
                <a16:creationId xmlns:a16="http://schemas.microsoft.com/office/drawing/2014/main" id="{2FD2541A-C470-4E9C-80D3-697B11158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8" b="1224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4D933-F74A-496D-859B-B4008B23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51810"/>
            <a:ext cx="10058400" cy="848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</a:rPr>
              <a:t>Understanding Perceptual Distortion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EDC03-E562-4A02-B808-401ED5C78D56}"/>
              </a:ext>
            </a:extLst>
          </p:cNvPr>
          <p:cNvSpPr txBox="1"/>
          <p:nvPr/>
        </p:nvSpPr>
        <p:spPr>
          <a:xfrm>
            <a:off x="8675370" y="6515100"/>
            <a:ext cx="3154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Photo: goodtherapy.org</a:t>
            </a:r>
          </a:p>
        </p:txBody>
      </p:sp>
    </p:spTree>
    <p:extLst>
      <p:ext uri="{BB962C8B-B14F-4D97-AF65-F5344CB8AC3E}">
        <p14:creationId xmlns:p14="http://schemas.microsoft.com/office/powerpoint/2010/main" val="2364347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8A4A0D-800C-4B64-B9CF-E03E46898C0F}"/>
              </a:ext>
            </a:extLst>
          </p:cNvPr>
          <p:cNvCxnSpPr>
            <a:cxnSpLocks/>
          </p:cNvCxnSpPr>
          <p:nvPr/>
        </p:nvCxnSpPr>
        <p:spPr>
          <a:xfrm>
            <a:off x="6061710" y="114300"/>
            <a:ext cx="0" cy="585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0A4DC9-F9B0-4A84-BE61-480A091A32AF}"/>
              </a:ext>
            </a:extLst>
          </p:cNvPr>
          <p:cNvGrpSpPr/>
          <p:nvPr/>
        </p:nvGrpSpPr>
        <p:grpSpPr>
          <a:xfrm>
            <a:off x="3175635" y="5076516"/>
            <a:ext cx="5840730" cy="1001582"/>
            <a:chOff x="3175635" y="5076516"/>
            <a:chExt cx="5840730" cy="1001582"/>
          </a:xfrm>
          <a:solidFill>
            <a:srgbClr val="FBCB06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96E94FA-207A-4ED9-88B5-7E153B9BFE1D}"/>
                </a:ext>
              </a:extLst>
            </p:cNvPr>
            <p:cNvSpPr/>
            <p:nvPr/>
          </p:nvSpPr>
          <p:spPr>
            <a:xfrm>
              <a:off x="3175635" y="5076516"/>
              <a:ext cx="5840730" cy="100158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2A6711-9840-445B-A51D-EA5592FE7F67}"/>
                </a:ext>
              </a:extLst>
            </p:cNvPr>
            <p:cNvSpPr txBox="1"/>
            <p:nvPr/>
          </p:nvSpPr>
          <p:spPr>
            <a:xfrm>
              <a:off x="3307808" y="5254142"/>
              <a:ext cx="557638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It is very hard for family and friends to understand these ideas because the perception is </a:t>
              </a:r>
              <a:r>
                <a:rPr lang="en-US" b="1" dirty="0"/>
                <a:t>not based in reality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12D26D-2F8C-476A-A7A8-C7B8B0B0B6C9}"/>
              </a:ext>
            </a:extLst>
          </p:cNvPr>
          <p:cNvGrpSpPr/>
          <p:nvPr/>
        </p:nvGrpSpPr>
        <p:grpSpPr>
          <a:xfrm>
            <a:off x="799043" y="429372"/>
            <a:ext cx="4995760" cy="1074621"/>
            <a:chOff x="719528" y="1214203"/>
            <a:chExt cx="4995760" cy="107462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40D4F48A-22E1-4B42-A380-49BECD0660BA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259C26-4D03-430C-9096-81A98F884B15}"/>
                </a:ext>
              </a:extLst>
            </p:cNvPr>
            <p:cNvSpPr txBox="1"/>
            <p:nvPr/>
          </p:nvSpPr>
          <p:spPr>
            <a:xfrm>
              <a:off x="1217158" y="1289848"/>
              <a:ext cx="4000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“Eating disorders </a:t>
              </a:r>
              <a:r>
                <a:rPr lang="en-US" b="1" dirty="0"/>
                <a:t>completely change </a:t>
              </a:r>
              <a:r>
                <a:rPr lang="en-US" dirty="0"/>
                <a:t>your child’s ability to see themselves accurately”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F1F00D-80C2-4B57-9817-508804578AD5}"/>
              </a:ext>
            </a:extLst>
          </p:cNvPr>
          <p:cNvGrpSpPr/>
          <p:nvPr/>
        </p:nvGrpSpPr>
        <p:grpSpPr>
          <a:xfrm>
            <a:off x="799043" y="2578614"/>
            <a:ext cx="4995760" cy="1074621"/>
            <a:chOff x="799043" y="2565801"/>
            <a:chExt cx="4995760" cy="107462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1DF4F98-7FEB-417D-BB10-2F245293D6B6}"/>
                </a:ext>
              </a:extLst>
            </p:cNvPr>
            <p:cNvSpPr/>
            <p:nvPr/>
          </p:nvSpPr>
          <p:spPr>
            <a:xfrm>
              <a:off x="799043" y="2565801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83569F-664E-4525-A949-252DC5074F19}"/>
                </a:ext>
              </a:extLst>
            </p:cNvPr>
            <p:cNvSpPr txBox="1"/>
            <p:nvPr/>
          </p:nvSpPr>
          <p:spPr>
            <a:xfrm>
              <a:off x="1175385" y="2779945"/>
              <a:ext cx="400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“These misperceptions typically only </a:t>
              </a:r>
              <a:r>
                <a:rPr lang="en-US" b="1" dirty="0"/>
                <a:t>apply inward</a:t>
              </a:r>
              <a:r>
                <a:rPr lang="en-US" dirty="0"/>
                <a:t>”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CE1A72-010F-4525-B533-BC05D9C77F73}"/>
              </a:ext>
            </a:extLst>
          </p:cNvPr>
          <p:cNvGrpSpPr/>
          <p:nvPr/>
        </p:nvGrpSpPr>
        <p:grpSpPr>
          <a:xfrm>
            <a:off x="6348633" y="1503993"/>
            <a:ext cx="4995760" cy="1074621"/>
            <a:chOff x="6221728" y="1570855"/>
            <a:chExt cx="4995760" cy="1074621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E3DC7B58-5183-4C3F-A820-8B5A3295AF44}"/>
                </a:ext>
              </a:extLst>
            </p:cNvPr>
            <p:cNvSpPr/>
            <p:nvPr/>
          </p:nvSpPr>
          <p:spPr>
            <a:xfrm>
              <a:off x="6221728" y="1570855"/>
              <a:ext cx="4995760" cy="1074621"/>
            </a:xfrm>
            <a:prstGeom prst="wedgeRoundRectCallout">
              <a:avLst>
                <a:gd name="adj1" fmla="val 38278"/>
                <a:gd name="adj2" fmla="val 9737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1DCDF2-7397-43D2-A615-1B53AFB047B4}"/>
                </a:ext>
              </a:extLst>
            </p:cNvPr>
            <p:cNvSpPr txBox="1"/>
            <p:nvPr/>
          </p:nvSpPr>
          <p:spPr>
            <a:xfrm>
              <a:off x="6719357" y="1646500"/>
              <a:ext cx="41722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“Your child may feel, and </a:t>
              </a:r>
              <a:r>
                <a:rPr lang="en-US" b="1" dirty="0"/>
                <a:t>wholeheartedly believe</a:t>
              </a:r>
              <a:r>
                <a:rPr lang="en-US" dirty="0"/>
                <a:t>, they are fat or grotesque, even when their weight is dangerously low”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C28C9E-0907-4E04-BAAC-05B8CC828F76}"/>
              </a:ext>
            </a:extLst>
          </p:cNvPr>
          <p:cNvGrpSpPr/>
          <p:nvPr/>
        </p:nvGrpSpPr>
        <p:grpSpPr>
          <a:xfrm>
            <a:off x="6351071" y="3653235"/>
            <a:ext cx="4995760" cy="1074621"/>
            <a:chOff x="6518485" y="2634238"/>
            <a:chExt cx="4995760" cy="1074621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9E6F18-53F1-43FB-82F3-802C6F033111}"/>
                </a:ext>
              </a:extLst>
            </p:cNvPr>
            <p:cNvSpPr/>
            <p:nvPr/>
          </p:nvSpPr>
          <p:spPr>
            <a:xfrm>
              <a:off x="6518485" y="2634238"/>
              <a:ext cx="4995760" cy="1074621"/>
            </a:xfrm>
            <a:prstGeom prst="wedgeRoundRectCallout">
              <a:avLst>
                <a:gd name="adj1" fmla="val 38278"/>
                <a:gd name="adj2" fmla="val 9737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AB25F2-B0E0-4960-9ACC-C7E99C9B0121}"/>
                </a:ext>
              </a:extLst>
            </p:cNvPr>
            <p:cNvSpPr txBox="1"/>
            <p:nvPr/>
          </p:nvSpPr>
          <p:spPr>
            <a:xfrm>
              <a:off x="6671089" y="2709883"/>
              <a:ext cx="46334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“Your child may recognize that others of normal weight around them appear healthy, but they are </a:t>
              </a:r>
              <a:r>
                <a:rPr lang="en-US" b="1" dirty="0"/>
                <a:t>unable to view themselves that way</a:t>
              </a:r>
              <a:r>
                <a:rPr lang="en-US" dirty="0"/>
                <a:t>”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2153F82-A15F-4E54-9A60-49FDC3530F70}"/>
              </a:ext>
            </a:extLst>
          </p:cNvPr>
          <p:cNvSpPr txBox="1"/>
          <p:nvPr/>
        </p:nvSpPr>
        <p:spPr>
          <a:xfrm>
            <a:off x="6348633" y="297180"/>
            <a:ext cx="5538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02E5A"/>
                </a:solidFill>
              </a:rPr>
              <a:t>Sound Bites for Parents</a:t>
            </a:r>
          </a:p>
        </p:txBody>
      </p:sp>
    </p:spTree>
    <p:extLst>
      <p:ext uri="{BB962C8B-B14F-4D97-AF65-F5344CB8AC3E}">
        <p14:creationId xmlns:p14="http://schemas.microsoft.com/office/powerpoint/2010/main" val="267803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F02E-12AC-4453-AD19-C7C51E0E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10D45-CE64-4243-A424-7767D72C4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how to </a:t>
            </a:r>
            <a:r>
              <a:rPr lang="en-US" sz="2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 for and diagnose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eating disorders in adolescents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4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the conceptual model of </a:t>
            </a:r>
            <a:r>
              <a:rPr lang="en-US" sz="2400" b="1" dirty="0">
                <a:solidFill>
                  <a:srgbClr val="EE00B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externalizing the eating disorder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recognizing both the benefits and the caveats to this approach</a:t>
            </a:r>
            <a:endParaRPr lang="en-US" sz="24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Articulate effective means of conveying the psychological frameworks around eating disorders to patients and families using </a:t>
            </a:r>
            <a:r>
              <a:rPr lang="en-US" sz="2400" b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metaphor and imagery</a:t>
            </a:r>
            <a:endParaRPr lang="en-US" sz="2400" b="1" dirty="0">
              <a:solidFill>
                <a:srgbClr val="FF66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Impart helpful suggestions to caregivers regarding </a:t>
            </a:r>
            <a:r>
              <a:rPr lang="en-US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to say and do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help their child in the treatment and recovery process </a:t>
            </a:r>
            <a:endParaRPr lang="en-US" sz="24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83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ACF281-0E4C-4500-B648-93339EA2C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DCE59-CE25-45F0-91E6-A437234A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latin typeface="+mj-lt"/>
              </a:rPr>
              <a:t>Why is this happening?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6D9458-AF29-4B80-BA86-BF95AB3539F0}"/>
              </a:ext>
            </a:extLst>
          </p:cNvPr>
          <p:cNvSpPr txBox="1"/>
          <p:nvPr/>
        </p:nvSpPr>
        <p:spPr>
          <a:xfrm>
            <a:off x="8276637" y="5226146"/>
            <a:ext cx="334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Conceptual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03569-3236-4870-B003-FC3E1B694E1E}"/>
              </a:ext>
            </a:extLst>
          </p:cNvPr>
          <p:cNvSpPr txBox="1"/>
          <p:nvPr/>
        </p:nvSpPr>
        <p:spPr>
          <a:xfrm>
            <a:off x="0" y="6578608"/>
            <a:ext cx="3522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Hellomagazine.com</a:t>
            </a:r>
          </a:p>
        </p:txBody>
      </p:sp>
    </p:spTree>
    <p:extLst>
      <p:ext uri="{BB962C8B-B14F-4D97-AF65-F5344CB8AC3E}">
        <p14:creationId xmlns:p14="http://schemas.microsoft.com/office/powerpoint/2010/main" val="3098676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E4031-FB15-49F3-81AC-9D4FCCFA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3600" dirty="0"/>
              <a:t>Try not to focus on the “cause”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BF375D-1A9F-B3F6-03E5-3241874742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560197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9556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671165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“A lot of things contribute to the development of an eating disorder.”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“Understanding the cause is less important than moving forward with an intervention.”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541F01-5F24-4E67-BB73-1A7D9594DAAA}"/>
              </a:ext>
            </a:extLst>
          </p:cNvPr>
          <p:cNvGrpSpPr/>
          <p:nvPr/>
        </p:nvGrpSpPr>
        <p:grpSpPr>
          <a:xfrm>
            <a:off x="1187999" y="3088232"/>
            <a:ext cx="2300169" cy="2040431"/>
            <a:chOff x="766903" y="2847598"/>
            <a:chExt cx="2300169" cy="2040431"/>
          </a:xfrm>
        </p:grpSpPr>
        <p:pic>
          <p:nvPicPr>
            <p:cNvPr id="12" name="Picture 11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D6FC1608-9379-42C8-BA62-F4EEF685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86" y="2847598"/>
              <a:ext cx="2031003" cy="15198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10CF21-D4F6-406D-AA6F-C9148598A805}"/>
                </a:ext>
              </a:extLst>
            </p:cNvPr>
            <p:cNvSpPr txBox="1"/>
            <p:nvPr/>
          </p:nvSpPr>
          <p:spPr>
            <a:xfrm>
              <a:off x="766903" y="4487919"/>
              <a:ext cx="23001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Genetic Factors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45CCC7-F978-49D4-905D-5D43E69C16B0}"/>
              </a:ext>
            </a:extLst>
          </p:cNvPr>
          <p:cNvSpPr txBox="1"/>
          <p:nvPr/>
        </p:nvSpPr>
        <p:spPr>
          <a:xfrm>
            <a:off x="96253" y="6492232"/>
            <a:ext cx="5342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credits: </a:t>
            </a:r>
            <a:r>
              <a:rPr lang="en-US" sz="1000" dirty="0" err="1"/>
              <a:t>freepikpsd</a:t>
            </a:r>
            <a:r>
              <a:rPr lang="en-US" sz="1000" dirty="0"/>
              <a:t>; </a:t>
            </a:r>
            <a:r>
              <a:rPr lang="en-US" sz="1000" dirty="0" err="1"/>
              <a:t>clipartlibrary</a:t>
            </a:r>
            <a:r>
              <a:rPr lang="en-US" sz="1000" dirty="0"/>
              <a:t>; restaurantnews.com; People.com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691695-7A6F-42E1-B485-8539B3FF24FC}"/>
              </a:ext>
            </a:extLst>
          </p:cNvPr>
          <p:cNvGrpSpPr/>
          <p:nvPr/>
        </p:nvGrpSpPr>
        <p:grpSpPr>
          <a:xfrm>
            <a:off x="4212781" y="2649453"/>
            <a:ext cx="2803897" cy="2479210"/>
            <a:chOff x="3675854" y="2408819"/>
            <a:chExt cx="2803897" cy="24792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D09D1A-8184-4443-BC73-CB7CEAE1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5854" y="2408819"/>
              <a:ext cx="2803897" cy="20188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4F38A4-C598-4AE7-BF95-8D086DF1913F}"/>
                </a:ext>
              </a:extLst>
            </p:cNvPr>
            <p:cNvSpPr txBox="1"/>
            <p:nvPr/>
          </p:nvSpPr>
          <p:spPr>
            <a:xfrm>
              <a:off x="3751702" y="4487919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Psychological Factors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1EA50-D9DC-416A-97B8-13DA990290C1}"/>
              </a:ext>
            </a:extLst>
          </p:cNvPr>
          <p:cNvGrpSpPr/>
          <p:nvPr/>
        </p:nvGrpSpPr>
        <p:grpSpPr>
          <a:xfrm>
            <a:off x="7588927" y="2609145"/>
            <a:ext cx="4020247" cy="2535746"/>
            <a:chOff x="6301549" y="2368511"/>
            <a:chExt cx="4020247" cy="253574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4AAAD7-BD75-4FF7-85D3-353CB9F6B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46575">
              <a:off x="6301549" y="2478149"/>
              <a:ext cx="2567518" cy="15405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371BF9-7E2F-4465-96C0-E754B2027D4E}"/>
                </a:ext>
              </a:extLst>
            </p:cNvPr>
            <p:cNvSpPr txBox="1"/>
            <p:nvPr/>
          </p:nvSpPr>
          <p:spPr>
            <a:xfrm>
              <a:off x="7080773" y="4504147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Sociocultural Factors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ADACEA-A699-426E-9AA7-340281B7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82135">
              <a:off x="8692005" y="2368511"/>
              <a:ext cx="1629791" cy="2173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7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“This is happening because an eating disorder has taken over the controls in your child’s brain.”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4217963" y="565111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Externalizing the Eating Disorder</a:t>
            </a:r>
          </a:p>
        </p:txBody>
      </p:sp>
    </p:spTree>
    <p:extLst>
      <p:ext uri="{BB962C8B-B14F-4D97-AF65-F5344CB8AC3E}">
        <p14:creationId xmlns:p14="http://schemas.microsoft.com/office/powerpoint/2010/main" val="1285887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9D4B6-0094-4A72-9646-4B5FEF1D7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08" r="-1" b="9133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27B63-AC59-4D48-81C0-1BC365C5A5A3}"/>
              </a:ext>
            </a:extLst>
          </p:cNvPr>
          <p:cNvSpPr txBox="1"/>
          <p:nvPr/>
        </p:nvSpPr>
        <p:spPr>
          <a:xfrm>
            <a:off x="91472" y="6604818"/>
            <a:ext cx="361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credits: </a:t>
            </a:r>
            <a:r>
              <a:rPr lang="en-US" sz="1000" dirty="0" err="1"/>
              <a:t>DisneyPixar</a:t>
            </a:r>
            <a:r>
              <a:rPr lang="en-US" sz="1000" dirty="0"/>
              <a:t> </a:t>
            </a:r>
            <a:r>
              <a:rPr lang="en-US" sz="1000" i="1" dirty="0"/>
              <a:t>Inside Out</a:t>
            </a:r>
            <a:r>
              <a:rPr lang="en-US" sz="1000" dirty="0"/>
              <a:t>; shutterstock.com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C4381-C3C0-4D11-9E4A-E78DDD5DC1E6}"/>
              </a:ext>
            </a:extLst>
          </p:cNvPr>
          <p:cNvSpPr txBox="1"/>
          <p:nvPr/>
        </p:nvSpPr>
        <p:spPr>
          <a:xfrm>
            <a:off x="9495731" y="2459504"/>
            <a:ext cx="2216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“The eating disorder is like a hijacker that has invaded your child’s brain.”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9AB7AE-E78F-4C0C-A1B7-62FA04EBB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3905727"/>
            <a:ext cx="2597660" cy="29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F040A-5ED5-42A4-A00B-8C7D2A50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Why Externalize the Eating Disorder?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FCDE4-D35B-421C-BC7B-678A3F2A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b="1" dirty="0">
                <a:solidFill>
                  <a:srgbClr val="00B050"/>
                </a:solidFill>
              </a:rPr>
              <a:t>Reframes</a:t>
            </a:r>
            <a:r>
              <a:rPr lang="en-US" sz="2000" dirty="0"/>
              <a:t> the problematic behaviors</a:t>
            </a:r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000" i="1" dirty="0"/>
              <a:t>Example: </a:t>
            </a:r>
            <a:r>
              <a:rPr lang="en-US" sz="2000" dirty="0"/>
              <a:t>The child doesn’t </a:t>
            </a:r>
            <a:r>
              <a:rPr lang="en-US" sz="2000" i="1" dirty="0"/>
              <a:t>choose </a:t>
            </a:r>
            <a:r>
              <a:rPr lang="en-US" sz="2000" dirty="0"/>
              <a:t>to hide food or lie about what they have eaten; the eating disorder </a:t>
            </a:r>
            <a:r>
              <a:rPr lang="en-US" sz="2000" i="1" dirty="0"/>
              <a:t>compels them </a:t>
            </a:r>
            <a:r>
              <a:rPr lang="en-US" sz="2000" dirty="0"/>
              <a:t>to do those things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Puts everyone—the patient, family, and the providers—on the </a:t>
            </a:r>
            <a:r>
              <a:rPr lang="en-US" sz="2000" b="1" dirty="0">
                <a:solidFill>
                  <a:srgbClr val="7030A0"/>
                </a:solidFill>
              </a:rPr>
              <a:t>same team </a:t>
            </a:r>
            <a:r>
              <a:rPr lang="en-US" sz="2000" dirty="0"/>
              <a:t>fighting </a:t>
            </a:r>
            <a:r>
              <a:rPr lang="en-US" sz="2000" b="1" dirty="0">
                <a:solidFill>
                  <a:srgbClr val="7030A0"/>
                </a:solidFill>
              </a:rPr>
              <a:t>against the eating disorder</a:t>
            </a:r>
            <a:r>
              <a:rPr lang="en-US" sz="2000" dirty="0"/>
              <a:t>.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Allows family to </a:t>
            </a:r>
            <a:r>
              <a:rPr lang="en-US" sz="2000" b="1" dirty="0">
                <a:solidFill>
                  <a:srgbClr val="C00000"/>
                </a:solidFill>
              </a:rPr>
              <a:t>aim the frustration or anger </a:t>
            </a:r>
            <a:r>
              <a:rPr lang="en-US" sz="2000" dirty="0"/>
              <a:t>that they sometimes feel about their child’s behaviors </a:t>
            </a:r>
            <a:r>
              <a:rPr lang="en-US" sz="2000" b="1" dirty="0">
                <a:solidFill>
                  <a:srgbClr val="C00000"/>
                </a:solidFill>
              </a:rPr>
              <a:t>at the eating disorder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Parents can then </a:t>
            </a:r>
            <a:r>
              <a:rPr lang="en-US" sz="2000" b="1" dirty="0">
                <a:solidFill>
                  <a:srgbClr val="0070C0"/>
                </a:solidFill>
              </a:rPr>
              <a:t>preserve a sense of empathy </a:t>
            </a:r>
            <a:r>
              <a:rPr lang="en-US" sz="2000" dirty="0"/>
              <a:t>for their child as the victim of the illness 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Patients are prone to </a:t>
            </a:r>
            <a:r>
              <a:rPr lang="en-US" sz="2000" b="1" dirty="0">
                <a:solidFill>
                  <a:srgbClr val="FF6600"/>
                </a:solidFill>
              </a:rPr>
              <a:t>feeling guilty</a:t>
            </a:r>
            <a:r>
              <a:rPr lang="en-US" sz="2000" dirty="0"/>
              <a:t>; externalizing helps to </a:t>
            </a:r>
            <a:r>
              <a:rPr lang="en-US" sz="2000" b="1" dirty="0">
                <a:solidFill>
                  <a:srgbClr val="FF6600"/>
                </a:solidFill>
              </a:rPr>
              <a:t>alleviate their self-blame</a:t>
            </a:r>
          </a:p>
        </p:txBody>
      </p:sp>
    </p:spTree>
    <p:extLst>
      <p:ext uri="{BB962C8B-B14F-4D97-AF65-F5344CB8AC3E}">
        <p14:creationId xmlns:p14="http://schemas.microsoft.com/office/powerpoint/2010/main" val="34786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dirty="0">
                <a:latin typeface="+mj-lt"/>
              </a:rPr>
              <a:t>The person is not the problem. </a:t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The problem is the problem.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4217963" y="565111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Externalizing the Eating Disorder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B9342-F4E9-4F11-9E2F-4377AB130691}"/>
              </a:ext>
            </a:extLst>
          </p:cNvPr>
          <p:cNvSpPr txBox="1"/>
          <p:nvPr/>
        </p:nvSpPr>
        <p:spPr>
          <a:xfrm>
            <a:off x="-7239" y="6538115"/>
            <a:ext cx="6093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Quote </a:t>
            </a:r>
            <a:r>
              <a:rPr lang="en-US" sz="1000" dirty="0">
                <a:solidFill>
                  <a:srgbClr val="212121"/>
                </a:solidFill>
                <a:latin typeface="BlinkMacSystemFont"/>
              </a:rPr>
              <a:t>credit 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Lauren 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BlinkMacSystemFont"/>
              </a:rPr>
              <a:t>Muhlheim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BlinkMacSystemFont"/>
              </a:rPr>
              <a:t>, PsyD, CED – see references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0320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671165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Externalizing the eating disorder also allows us to externalize the concepts of </a:t>
            </a:r>
            <a:r>
              <a:rPr lang="en-US" sz="2400" b="1" dirty="0">
                <a:solidFill>
                  <a:srgbClr val="002060"/>
                </a:solidFill>
              </a:rPr>
              <a:t>power and control</a:t>
            </a:r>
            <a:r>
              <a:rPr lang="en-US" sz="2400" dirty="0"/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A8778-2910-4A85-AFBB-5F2737766873}"/>
              </a:ext>
            </a:extLst>
          </p:cNvPr>
          <p:cNvSpPr txBox="1"/>
          <p:nvPr/>
        </p:nvSpPr>
        <p:spPr>
          <a:xfrm>
            <a:off x="96253" y="6492232"/>
            <a:ext cx="5342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credits: clipart-library; bestclipart.com; </a:t>
            </a:r>
            <a:r>
              <a:rPr lang="en-US" sz="1000" dirty="0" err="1"/>
              <a:t>spiethgymnastics</a:t>
            </a:r>
            <a:r>
              <a:rPr lang="en-US" sz="1000" dirty="0"/>
              <a:t>; fox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066CC-E574-4725-937B-5D09447EDD60}"/>
              </a:ext>
            </a:extLst>
          </p:cNvPr>
          <p:cNvSpPr txBox="1"/>
          <p:nvPr/>
        </p:nvSpPr>
        <p:spPr>
          <a:xfrm>
            <a:off x="566928" y="2394284"/>
            <a:ext cx="1101948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Eating disorders often affect people who are </a:t>
            </a:r>
            <a:r>
              <a:rPr lang="en-US" b="1" dirty="0">
                <a:solidFill>
                  <a:srgbClr val="00B050"/>
                </a:solidFill>
              </a:rPr>
              <a:t>high achievers </a:t>
            </a:r>
            <a:r>
              <a:rPr lang="en-US" dirty="0"/>
              <a:t>normally.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They are used to </a:t>
            </a:r>
            <a:r>
              <a:rPr lang="en-US" b="1" dirty="0">
                <a:solidFill>
                  <a:srgbClr val="7030A0"/>
                </a:solidFill>
              </a:rPr>
              <a:t>feeling in control </a:t>
            </a:r>
            <a:r>
              <a:rPr lang="en-US" dirty="0"/>
              <a:t>of their choices and are typically </a:t>
            </a:r>
            <a:r>
              <a:rPr lang="en-US" b="1" dirty="0">
                <a:solidFill>
                  <a:srgbClr val="7030A0"/>
                </a:solidFill>
              </a:rPr>
              <a:t>very skilled</a:t>
            </a:r>
            <a:r>
              <a:rPr lang="en-US" dirty="0"/>
              <a:t> at handling that control.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They manage time well, self-regulate emotion, follow the rules, stick to plans, and maintain regular routines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These personal qualities can be very helpful when directed down the </a:t>
            </a:r>
            <a:r>
              <a:rPr lang="en-US" b="1" dirty="0">
                <a:solidFill>
                  <a:srgbClr val="0070C0"/>
                </a:solidFill>
              </a:rPr>
              <a:t>right channels</a:t>
            </a:r>
            <a:r>
              <a:rPr lang="en-US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73710-4F7B-4431-8A1F-18F0AF6D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68" y="4377093"/>
            <a:ext cx="2352675" cy="19431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CB560C0-C8AB-4C17-82F3-C3B86159B5D0}"/>
              </a:ext>
            </a:extLst>
          </p:cNvPr>
          <p:cNvGrpSpPr/>
          <p:nvPr/>
        </p:nvGrpSpPr>
        <p:grpSpPr>
          <a:xfrm>
            <a:off x="4367504" y="4619203"/>
            <a:ext cx="2288638" cy="1865903"/>
            <a:chOff x="4367504" y="4619203"/>
            <a:chExt cx="2288638" cy="1865903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A5645E7-7E8A-4DBE-9FB6-466719EDF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62"/>
            <a:stretch/>
          </p:blipFill>
          <p:spPr>
            <a:xfrm>
              <a:off x="4367504" y="5255071"/>
              <a:ext cx="938421" cy="8449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8B41B7-8F16-47BD-918A-649695DF3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362" t="12377" r="20055" b="6618"/>
            <a:stretch/>
          </p:blipFill>
          <p:spPr>
            <a:xfrm rot="2117755">
              <a:off x="5633619" y="4619203"/>
              <a:ext cx="602676" cy="937300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C9BAD21F-D3EB-40E9-86C2-A6403737F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714" y="4722417"/>
              <a:ext cx="669845" cy="685921"/>
            </a:xfrm>
            <a:prstGeom prst="rect">
              <a:avLst/>
            </a:prstGeom>
          </p:spPr>
        </p:pic>
        <p:pic>
          <p:nvPicPr>
            <p:cNvPr id="24" name="Picture 23" descr="A picture containing text, furniture, seat, chair&#10;&#10;Description automatically generated">
              <a:extLst>
                <a:ext uri="{FF2B5EF4-FFF2-40B4-BE49-F238E27FC236}">
                  <a16:creationId xmlns:a16="http://schemas.microsoft.com/office/drawing/2014/main" id="{C0D7198A-8EA7-41B2-8801-91CC73A2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414" y="5065378"/>
              <a:ext cx="1419728" cy="1419728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CA74EBC-DF74-44A8-A849-D8CCE7653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052" y="4481128"/>
            <a:ext cx="1443535" cy="1362336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624BBA-F708-41E7-BDE7-464DA646F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439" y="4182978"/>
            <a:ext cx="17049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671165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For people struggling with eating disorders, these personal strengths become </a:t>
            </a:r>
            <a:r>
              <a:rPr lang="en-US" sz="2400" b="1" dirty="0">
                <a:solidFill>
                  <a:srgbClr val="C00000"/>
                </a:solidFill>
              </a:rPr>
              <a:t>liabilities</a:t>
            </a:r>
            <a:r>
              <a:rPr lang="en-US" sz="24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066CC-E574-4725-937B-5D09447EDD60}"/>
              </a:ext>
            </a:extLst>
          </p:cNvPr>
          <p:cNvSpPr txBox="1"/>
          <p:nvPr/>
        </p:nvSpPr>
        <p:spPr>
          <a:xfrm>
            <a:off x="566928" y="2394284"/>
            <a:ext cx="1101948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eating disorder sets up </a:t>
            </a:r>
            <a:r>
              <a:rPr lang="en-US" b="1" dirty="0">
                <a:solidFill>
                  <a:srgbClr val="C00000"/>
                </a:solidFill>
              </a:rPr>
              <a:t>its own rules </a:t>
            </a:r>
            <a:r>
              <a:rPr lang="en-US" dirty="0"/>
              <a:t>about: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What, when, and how much to eat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How often to exercise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to throw up or use laxatives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to say or how to behave when someone else challenges them about any of these things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600562-7C7F-4A66-897A-124D6F406788}"/>
              </a:ext>
            </a:extLst>
          </p:cNvPr>
          <p:cNvGrpSpPr/>
          <p:nvPr/>
        </p:nvGrpSpPr>
        <p:grpSpPr>
          <a:xfrm>
            <a:off x="689672" y="4822700"/>
            <a:ext cx="4995760" cy="1074621"/>
            <a:chOff x="719528" y="1214203"/>
            <a:chExt cx="4995760" cy="1074621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7B7C078-A78E-49E8-9B8C-C0CEBFAA91D7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FB6083-88AB-4B97-AB3B-C0936747EF86}"/>
                </a:ext>
              </a:extLst>
            </p:cNvPr>
            <p:cNvSpPr txBox="1"/>
            <p:nvPr/>
          </p:nvSpPr>
          <p:spPr>
            <a:xfrm>
              <a:off x="1070992" y="1428347"/>
              <a:ext cx="42928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“As a rule-follower, your child complies with the eating disorder’s rules.”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220304-F6F0-4932-99F9-1B213F100B20}"/>
              </a:ext>
            </a:extLst>
          </p:cNvPr>
          <p:cNvGrpSpPr/>
          <p:nvPr/>
        </p:nvGrpSpPr>
        <p:grpSpPr>
          <a:xfrm>
            <a:off x="6375104" y="4822700"/>
            <a:ext cx="4995760" cy="1074621"/>
            <a:chOff x="719528" y="1214203"/>
            <a:chExt cx="4995760" cy="1074621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72A6E6E3-CF20-4C22-84FC-075EC8507DED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A601CF-A1BB-4241-B2BB-D7B8E8F9FBCA}"/>
                </a:ext>
              </a:extLst>
            </p:cNvPr>
            <p:cNvSpPr txBox="1"/>
            <p:nvPr/>
          </p:nvSpPr>
          <p:spPr>
            <a:xfrm>
              <a:off x="895260" y="1289848"/>
              <a:ext cx="46442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“Over time, your child effectively becomes a straight-A student in the subject of malnutrition.”</a:t>
              </a:r>
            </a:p>
          </p:txBody>
        </p:sp>
      </p:grp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20E64C-8A5F-4A23-BE09-422917138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71" y="2087325"/>
            <a:ext cx="1789666" cy="19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671165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The child is caught between </a:t>
            </a:r>
            <a:r>
              <a:rPr lang="en-US" sz="2400" b="1" dirty="0">
                <a:solidFill>
                  <a:srgbClr val="002060"/>
                </a:solidFill>
              </a:rPr>
              <a:t>two competing goals and rule sets</a:t>
            </a:r>
            <a:r>
              <a:rPr lang="en-US" sz="2400" dirty="0"/>
              <a:t>: what they want for themselves and what the eating disorder wants for them.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C2F1A0-9D14-4A56-970E-B1A70265ED14}"/>
              </a:ext>
            </a:extLst>
          </p:cNvPr>
          <p:cNvGrpSpPr/>
          <p:nvPr/>
        </p:nvGrpSpPr>
        <p:grpSpPr>
          <a:xfrm>
            <a:off x="1703124" y="2395462"/>
            <a:ext cx="3556830" cy="3161978"/>
            <a:chOff x="1264185" y="2355610"/>
            <a:chExt cx="3556830" cy="31619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E8A81B-7C44-4703-A387-A4CD084F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363440" y="4193613"/>
              <a:ext cx="3457575" cy="13239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68B5B2-D9D1-4F49-81C9-CFCC96F9B3F6}"/>
                </a:ext>
              </a:extLst>
            </p:cNvPr>
            <p:cNvGrpSpPr/>
            <p:nvPr/>
          </p:nvGrpSpPr>
          <p:grpSpPr>
            <a:xfrm>
              <a:off x="1264185" y="2355610"/>
              <a:ext cx="2730694" cy="2146780"/>
              <a:chOff x="721261" y="2237927"/>
              <a:chExt cx="2730694" cy="214678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2A55A69-0EBF-4F12-8FE9-CA0A698A1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102612">
                <a:off x="721261" y="3442434"/>
                <a:ext cx="1140889" cy="942273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3C746D7-4586-4360-9C28-5D9466142EC3}"/>
                  </a:ext>
                </a:extLst>
              </p:cNvPr>
              <p:cNvGrpSpPr/>
              <p:nvPr/>
            </p:nvGrpSpPr>
            <p:grpSpPr>
              <a:xfrm>
                <a:off x="822230" y="2237927"/>
                <a:ext cx="1971288" cy="1500133"/>
                <a:chOff x="4367504" y="4619203"/>
                <a:chExt cx="2288638" cy="1865903"/>
              </a:xfrm>
            </p:grpSpPr>
            <p:pic>
              <p:nvPicPr>
                <p:cNvPr id="26" name="Picture 25" descr="Shap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4D48AB8-76BB-465A-ABBB-A1448B95B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962"/>
                <a:stretch/>
              </p:blipFill>
              <p:spPr>
                <a:xfrm>
                  <a:off x="4367504" y="5255071"/>
                  <a:ext cx="938421" cy="844939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6005758-707D-4F39-84AD-E81F442AF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9362" t="12377" r="20055" b="6618"/>
                <a:stretch/>
              </p:blipFill>
              <p:spPr>
                <a:xfrm rot="2117755">
                  <a:off x="5633619" y="4619203"/>
                  <a:ext cx="602676" cy="93730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Shape&#10;&#10;Description automatically generated">
                  <a:extLst>
                    <a:ext uri="{FF2B5EF4-FFF2-40B4-BE49-F238E27FC236}">
                      <a16:creationId xmlns:a16="http://schemas.microsoft.com/office/drawing/2014/main" id="{4BAD49F1-F45B-4918-8F01-96D4436249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6714" y="4722417"/>
                  <a:ext cx="669845" cy="685921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picture containing text, furniture, seat, chair&#10;&#10;Description automatically generated">
                  <a:extLst>
                    <a:ext uri="{FF2B5EF4-FFF2-40B4-BE49-F238E27FC236}">
                      <a16:creationId xmlns:a16="http://schemas.microsoft.com/office/drawing/2014/main" id="{C939D137-DFA8-413A-9274-8F41B3DD4A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6414" y="5065378"/>
                  <a:ext cx="1419728" cy="1419728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25CF491-5CE8-47C4-B982-179BF974F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1491" y="3398406"/>
                <a:ext cx="719796" cy="679307"/>
              </a:xfrm>
              <a:prstGeom prst="rect">
                <a:avLst/>
              </a:prstGeom>
            </p:spPr>
          </p:pic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9D2FE7F-8A4E-47D0-B241-473059675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5205" y="2658537"/>
                <a:ext cx="1086750" cy="1153533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E9209D-1111-46C4-9F16-14C5A950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301" y="4193278"/>
            <a:ext cx="3457575" cy="1323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5B2C70-E3F8-4030-830C-B29C5E18C8DB}"/>
              </a:ext>
            </a:extLst>
          </p:cNvPr>
          <p:cNvSpPr txBox="1"/>
          <p:nvPr/>
        </p:nvSpPr>
        <p:spPr>
          <a:xfrm>
            <a:off x="5556741" y="4157902"/>
            <a:ext cx="1170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vs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B9440A-374B-4CAC-B8A8-0E5F3BBA3015}"/>
              </a:ext>
            </a:extLst>
          </p:cNvPr>
          <p:cNvSpPr txBox="1"/>
          <p:nvPr/>
        </p:nvSpPr>
        <p:spPr>
          <a:xfrm>
            <a:off x="7086255" y="2352572"/>
            <a:ext cx="4066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“Don’t eat that.”</a:t>
            </a:r>
          </a:p>
          <a:p>
            <a:r>
              <a:rPr lang="en-US" dirty="0"/>
              <a:t>“You’re fat and disgusting.”</a:t>
            </a:r>
          </a:p>
          <a:p>
            <a:r>
              <a:rPr lang="en-US" dirty="0"/>
              <a:t>“You don’t deserve that.”</a:t>
            </a:r>
          </a:p>
          <a:p>
            <a:r>
              <a:rPr lang="en-US" dirty="0"/>
              <a:t>“Hunger means it’s working.”</a:t>
            </a:r>
          </a:p>
          <a:p>
            <a:r>
              <a:rPr lang="en-US" dirty="0"/>
              <a:t>“Get rid of those calories.”</a:t>
            </a:r>
          </a:p>
          <a:p>
            <a:r>
              <a:rPr lang="en-US" dirty="0"/>
              <a:t>“Exercise until you feel faint.”</a:t>
            </a:r>
          </a:p>
        </p:txBody>
      </p:sp>
    </p:spTree>
    <p:extLst>
      <p:ext uri="{BB962C8B-B14F-4D97-AF65-F5344CB8AC3E}">
        <p14:creationId xmlns:p14="http://schemas.microsoft.com/office/powerpoint/2010/main" val="8298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91374-F51C-43BF-B91F-7C8848B1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Assessment &amp; Diagnosis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419E-1EC6-4309-B829-4659F2EC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Brief Pearls</a:t>
            </a: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7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045EE-8972-44CC-817C-FE9ED5C1D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7"/>
          <a:stretch/>
        </p:blipFill>
        <p:spPr>
          <a:xfrm>
            <a:off x="1404282" y="2379985"/>
            <a:ext cx="3016986" cy="29778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955AAC-2CFE-4B09-89C2-2AB9A0858221}"/>
              </a:ext>
            </a:extLst>
          </p:cNvPr>
          <p:cNvSpPr txBox="1"/>
          <p:nvPr/>
        </p:nvSpPr>
        <p:spPr>
          <a:xfrm>
            <a:off x="91472" y="6604818"/>
            <a:ext cx="361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credits: </a:t>
            </a:r>
            <a:r>
              <a:rPr lang="en-US" sz="1000" dirty="0" err="1"/>
              <a:t>VectorStock</a:t>
            </a:r>
            <a:r>
              <a:rPr lang="en-US" sz="1000" dirty="0"/>
              <a:t>; Shutterstock; 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5B070E-CF0C-4825-8121-2D2D8AFD6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9" y="1292804"/>
            <a:ext cx="1371043" cy="1530896"/>
          </a:xfrm>
          <a:prstGeom prst="rect">
            <a:avLst/>
          </a:prstGeom>
        </p:spPr>
      </p:pic>
      <p:pic>
        <p:nvPicPr>
          <p:cNvPr id="5" name="Picture 4" descr="A group of toys&#10;&#10;Description automatically generated with medium confidence">
            <a:extLst>
              <a:ext uri="{FF2B5EF4-FFF2-40B4-BE49-F238E27FC236}">
                <a16:creationId xmlns:a16="http://schemas.microsoft.com/office/drawing/2014/main" id="{F863AA1E-AD03-43BE-9EA1-B8E8FFD80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0" y="950645"/>
            <a:ext cx="1917261" cy="1917261"/>
          </a:xfrm>
          <a:prstGeom prst="rect">
            <a:avLst/>
          </a:prstGeom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955BF6BD-526B-4CFA-A11B-94CB4DC77C1F}"/>
              </a:ext>
            </a:extLst>
          </p:cNvPr>
          <p:cNvSpPr/>
          <p:nvPr/>
        </p:nvSpPr>
        <p:spPr>
          <a:xfrm>
            <a:off x="2175147" y="2018615"/>
            <a:ext cx="1475257" cy="2874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B32C3-E757-444C-93A6-57A2E6B252F0}"/>
              </a:ext>
            </a:extLst>
          </p:cNvPr>
          <p:cNvSpPr txBox="1"/>
          <p:nvPr/>
        </p:nvSpPr>
        <p:spPr>
          <a:xfrm>
            <a:off x="5265928" y="1672525"/>
            <a:ext cx="6094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hard to focus on schoolwork when your mind is consumed with calorie counting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030A0"/>
                </a:solidFill>
                <a:sym typeface="Wingdings" panose="05000000000000000000" pitchFamily="2" charset="2"/>
              </a:rPr>
              <a:t>academic decline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hard to hang out with friends when you’re always worried about how you look or what you’ll say if your friends want to go out to eat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6600"/>
                </a:solidFill>
                <a:sym typeface="Wingdings" panose="05000000000000000000" pitchFamily="2" charset="2"/>
              </a:rPr>
              <a:t>social isolation</a:t>
            </a:r>
            <a:endParaRPr lang="en-US" b="1" dirty="0">
              <a:solidFill>
                <a:srgbClr val="FF6600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hard to be honest with your parents when they’re constantly asking about how much you’ve eaten and you don’t want to let them down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family conflict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B225B-68BB-4CAD-BCC4-99F081300AC3}"/>
              </a:ext>
            </a:extLst>
          </p:cNvPr>
          <p:cNvSpPr txBox="1"/>
          <p:nvPr/>
        </p:nvSpPr>
        <p:spPr>
          <a:xfrm>
            <a:off x="5203837" y="825977"/>
            <a:ext cx="5471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Destructive back-and-forth</a:t>
            </a:r>
          </a:p>
        </p:txBody>
      </p:sp>
    </p:spTree>
    <p:extLst>
      <p:ext uri="{BB962C8B-B14F-4D97-AF65-F5344CB8AC3E}">
        <p14:creationId xmlns:p14="http://schemas.microsoft.com/office/powerpoint/2010/main" val="13649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33234"/>
            <a:ext cx="9144000" cy="26239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battle for control is physically exhausting and emotionally taxing, especially when operating with a malnourished brain and body.”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4217963" y="565111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Externalizing the Eating Disorder</a:t>
            </a:r>
          </a:p>
        </p:txBody>
      </p:sp>
    </p:spTree>
    <p:extLst>
      <p:ext uri="{BB962C8B-B14F-4D97-AF65-F5344CB8AC3E}">
        <p14:creationId xmlns:p14="http://schemas.microsoft.com/office/powerpoint/2010/main" val="1092894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0B47F-0D36-49AA-A101-4C58F611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46" y="1252637"/>
            <a:ext cx="5086491" cy="3614086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2E6FF-9BA6-49E5-BD8E-9F152DE095BA}"/>
              </a:ext>
            </a:extLst>
          </p:cNvPr>
          <p:cNvSpPr txBox="1"/>
          <p:nvPr/>
        </p:nvSpPr>
        <p:spPr>
          <a:xfrm>
            <a:off x="8202292" y="6027491"/>
            <a:ext cx="3505494" cy="36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Image credits: clipart library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9CE95-54DE-42E3-AF61-C839EC9EEB50}"/>
              </a:ext>
            </a:extLst>
          </p:cNvPr>
          <p:cNvSpPr txBox="1"/>
          <p:nvPr/>
        </p:nvSpPr>
        <p:spPr>
          <a:xfrm>
            <a:off x="232475" y="557784"/>
            <a:ext cx="412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Volleyball Metaphor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2432CD-F3A1-4025-9B42-E6A45683A9EC}"/>
              </a:ext>
            </a:extLst>
          </p:cNvPr>
          <p:cNvCxnSpPr/>
          <p:nvPr/>
        </p:nvCxnSpPr>
        <p:spPr>
          <a:xfrm>
            <a:off x="232475" y="1081004"/>
            <a:ext cx="412398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4D86EC-8E24-4051-B0DE-E50F5BE810E5}"/>
              </a:ext>
            </a:extLst>
          </p:cNvPr>
          <p:cNvSpPr txBox="1"/>
          <p:nvPr/>
        </p:nvSpPr>
        <p:spPr>
          <a:xfrm>
            <a:off x="232475" y="1456841"/>
            <a:ext cx="44065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child vs eating disorder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 represents </a:t>
            </a:r>
            <a:r>
              <a:rPr lang="en-US" b="1" dirty="0">
                <a:solidFill>
                  <a:srgbClr val="C00000"/>
                </a:solidFill>
              </a:rPr>
              <a:t>power and control </a:t>
            </a:r>
            <a:r>
              <a:rPr lang="en-US" dirty="0"/>
              <a:t>over: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Food choices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Meal quantities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Exercise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Truth-telling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Remove the “control” ball from the court entirely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9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3C9B6B-388D-4360-B046-809480620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795" y="2021548"/>
            <a:ext cx="1900060" cy="2814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2D347A-4AF0-454C-8D4D-F2941A75968D}"/>
              </a:ext>
            </a:extLst>
          </p:cNvPr>
          <p:cNvSpPr txBox="1"/>
          <p:nvPr/>
        </p:nvSpPr>
        <p:spPr>
          <a:xfrm>
            <a:off x="3313717" y="1498328"/>
            <a:ext cx="295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Referee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B7E49-5660-489F-BF14-562ED8755AD5}"/>
              </a:ext>
            </a:extLst>
          </p:cNvPr>
          <p:cNvSpPr txBox="1"/>
          <p:nvPr/>
        </p:nvSpPr>
        <p:spPr>
          <a:xfrm>
            <a:off x="968703" y="2255269"/>
            <a:ext cx="2613259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In the hospital:</a:t>
            </a:r>
          </a:p>
          <a:p>
            <a:pPr algn="ctr"/>
            <a:r>
              <a:rPr lang="en-US" sz="1400" dirty="0"/>
              <a:t>Providers</a:t>
            </a:r>
          </a:p>
          <a:p>
            <a:pPr algn="ctr"/>
            <a:r>
              <a:rPr lang="en-US" sz="1400" dirty="0"/>
              <a:t>Nurses</a:t>
            </a:r>
          </a:p>
          <a:p>
            <a:pPr algn="ctr"/>
            <a:r>
              <a:rPr lang="en-US" sz="1400" dirty="0"/>
              <a:t>Dietitians</a:t>
            </a:r>
          </a:p>
          <a:p>
            <a:pPr algn="ctr"/>
            <a:r>
              <a:rPr lang="en-US" sz="1400" dirty="0"/>
              <a:t>Patient Attendants (1:1)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0EF8D-3C47-4C3D-97BD-E12B02285885}"/>
              </a:ext>
            </a:extLst>
          </p:cNvPr>
          <p:cNvSpPr txBox="1"/>
          <p:nvPr/>
        </p:nvSpPr>
        <p:spPr>
          <a:xfrm>
            <a:off x="968703" y="3680097"/>
            <a:ext cx="261325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In the community:</a:t>
            </a:r>
          </a:p>
          <a:p>
            <a:pPr algn="ctr"/>
            <a:r>
              <a:rPr lang="en-US" sz="1400" dirty="0"/>
              <a:t>Parents</a:t>
            </a:r>
          </a:p>
          <a:p>
            <a:pPr algn="ctr"/>
            <a:r>
              <a:rPr lang="en-US" sz="1400" dirty="0"/>
              <a:t>Teacher/School Nurse</a:t>
            </a:r>
          </a:p>
          <a:p>
            <a:pPr algn="ctr"/>
            <a:r>
              <a:rPr lang="en-US" sz="1400" dirty="0"/>
              <a:t>Outpatient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FBA78-B289-4B15-906F-ACBC4F9A6F48}"/>
              </a:ext>
            </a:extLst>
          </p:cNvPr>
          <p:cNvSpPr txBox="1"/>
          <p:nvPr/>
        </p:nvSpPr>
        <p:spPr>
          <a:xfrm>
            <a:off x="6337371" y="2325880"/>
            <a:ext cx="506529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the </a:t>
            </a:r>
            <a:r>
              <a:rPr lang="en-US" b="1" dirty="0">
                <a:solidFill>
                  <a:srgbClr val="C00000"/>
                </a:solidFill>
              </a:rPr>
              <a:t>control ball out of play</a:t>
            </a:r>
            <a:r>
              <a:rPr lang="en-US" dirty="0"/>
              <a:t>, the referee:</a:t>
            </a:r>
          </a:p>
          <a:p>
            <a:endParaRPr lang="en-US" dirty="0"/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Chooses the food</a:t>
            </a:r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Prepares the food</a:t>
            </a:r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Plates the food (determines portion)</a:t>
            </a:r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Sets the meal schedule</a:t>
            </a:r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Prevents overexertion</a:t>
            </a:r>
          </a:p>
          <a:p>
            <a:pPr marL="746125" indent="-285750">
              <a:buFont typeface="Arial" panose="020B0604020202020204" pitchFamily="34" charset="0"/>
              <a:buChar char="•"/>
            </a:pPr>
            <a:r>
              <a:rPr lang="en-US" dirty="0"/>
              <a:t>Monitors for body’s response to treatment</a:t>
            </a:r>
          </a:p>
        </p:txBody>
      </p:sp>
    </p:spTree>
    <p:extLst>
      <p:ext uri="{BB962C8B-B14F-4D97-AF65-F5344CB8AC3E}">
        <p14:creationId xmlns:p14="http://schemas.microsoft.com/office/powerpoint/2010/main" val="281978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33234"/>
            <a:ext cx="9144000" cy="2623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eating disorder can’t steal control if there isn’t any control up for grabs.”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4217963" y="565111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Externalizing the Eating Disorder</a:t>
            </a:r>
          </a:p>
        </p:txBody>
      </p:sp>
    </p:spTree>
    <p:extLst>
      <p:ext uri="{BB962C8B-B14F-4D97-AF65-F5344CB8AC3E}">
        <p14:creationId xmlns:p14="http://schemas.microsoft.com/office/powerpoint/2010/main" val="3652280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15A61-4E03-4FE9-AC9E-A05FA631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Family-Based Treatment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7067B-5A01-4B45-B6BE-794945DE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t">
            <a:normAutofit/>
          </a:bodyPr>
          <a:lstStyle/>
          <a:p>
            <a:r>
              <a:rPr lang="en-US" sz="2000" dirty="0"/>
              <a:t>Caregiver controls all aspects in early phase</a:t>
            </a:r>
          </a:p>
          <a:p>
            <a:endParaRPr lang="en-US" sz="2000" dirty="0"/>
          </a:p>
          <a:p>
            <a:r>
              <a:rPr lang="en-US" sz="2000" dirty="0"/>
              <a:t>Gradually return control over food, eating, and activity to the adolescent during recovery</a:t>
            </a:r>
          </a:p>
          <a:p>
            <a:endParaRPr lang="en-US" sz="2000" dirty="0"/>
          </a:p>
          <a:p>
            <a:r>
              <a:rPr lang="en-US" sz="2000" dirty="0"/>
              <a:t>Ultimate goal is to re-establish a typical relationship with food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DE05CA9E-A087-4049-905A-363366A0A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046"/>
          <a:stretch/>
        </p:blipFill>
        <p:spPr>
          <a:xfrm>
            <a:off x="7222692" y="581892"/>
            <a:ext cx="4118895" cy="251875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1D5909B-ADA8-4980-8B75-065CAB8BD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390"/>
          <a:stretch/>
        </p:blipFill>
        <p:spPr>
          <a:xfrm>
            <a:off x="7221768" y="3707894"/>
            <a:ext cx="4118878" cy="25187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5A7257-DDCB-4A95-9ACB-B5A4C7168636}"/>
              </a:ext>
            </a:extLst>
          </p:cNvPr>
          <p:cNvSpPr txBox="1"/>
          <p:nvPr/>
        </p:nvSpPr>
        <p:spPr>
          <a:xfrm>
            <a:off x="47502" y="6554350"/>
            <a:ext cx="5276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Photo credits: thrivehere.com; preparedfoods.com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813566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758952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A caveat to externalization: some patients </a:t>
            </a:r>
            <a:r>
              <a:rPr lang="en-US" sz="2400" b="1" dirty="0">
                <a:solidFill>
                  <a:srgbClr val="C00000"/>
                </a:solidFill>
              </a:rPr>
              <a:t>really hate it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40C26A-F834-40AF-9A82-DCDC5F0D73D7}"/>
              </a:ext>
            </a:extLst>
          </p:cNvPr>
          <p:cNvGrpSpPr/>
          <p:nvPr/>
        </p:nvGrpSpPr>
        <p:grpSpPr>
          <a:xfrm>
            <a:off x="332525" y="3224804"/>
            <a:ext cx="3160434" cy="1660357"/>
            <a:chOff x="1363440" y="2983832"/>
            <a:chExt cx="3160434" cy="1660357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94F261E3-C0CB-4CC3-9743-AF5A527ABC3D}"/>
                </a:ext>
              </a:extLst>
            </p:cNvPr>
            <p:cNvSpPr/>
            <p:nvPr/>
          </p:nvSpPr>
          <p:spPr>
            <a:xfrm>
              <a:off x="1363440" y="2983832"/>
              <a:ext cx="3160434" cy="1660357"/>
            </a:xfrm>
            <a:prstGeom prst="cloudCallout">
              <a:avLst>
                <a:gd name="adj1" fmla="val -28066"/>
                <a:gd name="adj2" fmla="val 76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4B17B4-BCB3-465F-BB52-97909DC51A1C}"/>
                </a:ext>
              </a:extLst>
            </p:cNvPr>
            <p:cNvSpPr txBox="1"/>
            <p:nvPr/>
          </p:nvSpPr>
          <p:spPr>
            <a:xfrm>
              <a:off x="1636296" y="3497558"/>
              <a:ext cx="240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“These thoughts are part of me...my identity.”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E1C73A-B314-4EFB-8E47-D1C31670D7C3}"/>
              </a:ext>
            </a:extLst>
          </p:cNvPr>
          <p:cNvGrpSpPr/>
          <p:nvPr/>
        </p:nvGrpSpPr>
        <p:grpSpPr>
          <a:xfrm>
            <a:off x="4046970" y="2130187"/>
            <a:ext cx="3160434" cy="1660357"/>
            <a:chOff x="4523874" y="2042869"/>
            <a:chExt cx="3160434" cy="1660357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B7C5D41E-97CB-43D6-A008-084DC61582F2}"/>
                </a:ext>
              </a:extLst>
            </p:cNvPr>
            <p:cNvSpPr/>
            <p:nvPr/>
          </p:nvSpPr>
          <p:spPr>
            <a:xfrm>
              <a:off x="4523874" y="2042869"/>
              <a:ext cx="3160434" cy="1660357"/>
            </a:xfrm>
            <a:prstGeom prst="cloudCallout">
              <a:avLst>
                <a:gd name="adj1" fmla="val -28066"/>
                <a:gd name="adj2" fmla="val 76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7B46CC-81C4-4CE6-9D5A-7103F84E0F87}"/>
                </a:ext>
              </a:extLst>
            </p:cNvPr>
            <p:cNvSpPr txBox="1"/>
            <p:nvPr/>
          </p:nvSpPr>
          <p:spPr>
            <a:xfrm>
              <a:off x="4832682" y="2410387"/>
              <a:ext cx="2406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“It makes me feel dismissed. It invalidates my personal experience.”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BC51EE-CB15-4FA3-93AE-7CA2049ADEEF}"/>
              </a:ext>
            </a:extLst>
          </p:cNvPr>
          <p:cNvGrpSpPr/>
          <p:nvPr/>
        </p:nvGrpSpPr>
        <p:grpSpPr>
          <a:xfrm>
            <a:off x="8311887" y="2332798"/>
            <a:ext cx="3160434" cy="1660357"/>
            <a:chOff x="7888843" y="2873047"/>
            <a:chExt cx="3160434" cy="1660357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734E8CF3-68AB-462E-8366-9FA985E6D90C}"/>
                </a:ext>
              </a:extLst>
            </p:cNvPr>
            <p:cNvSpPr/>
            <p:nvPr/>
          </p:nvSpPr>
          <p:spPr>
            <a:xfrm flipH="1">
              <a:off x="7888843" y="2873047"/>
              <a:ext cx="3160434" cy="1660357"/>
            </a:xfrm>
            <a:prstGeom prst="cloudCallout">
              <a:avLst>
                <a:gd name="adj1" fmla="val -28066"/>
                <a:gd name="adj2" fmla="val 76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ADF4CB-1B13-41E3-8D4F-67B82330DBC8}"/>
                </a:ext>
              </a:extLst>
            </p:cNvPr>
            <p:cNvSpPr txBox="1"/>
            <p:nvPr/>
          </p:nvSpPr>
          <p:spPr>
            <a:xfrm>
              <a:off x="8350126" y="3128520"/>
              <a:ext cx="240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“Even the negative thoughts are my own. I need to own them to move on.”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F44495-BEAF-4749-9857-CFBFC3F11EC2}"/>
              </a:ext>
            </a:extLst>
          </p:cNvPr>
          <p:cNvGrpSpPr/>
          <p:nvPr/>
        </p:nvGrpSpPr>
        <p:grpSpPr>
          <a:xfrm>
            <a:off x="6919205" y="4054982"/>
            <a:ext cx="3160434" cy="1660357"/>
            <a:chOff x="7118824" y="4205738"/>
            <a:chExt cx="3160434" cy="1660357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5BBFD350-47A4-4C62-88E5-5C0BF79C4305}"/>
                </a:ext>
              </a:extLst>
            </p:cNvPr>
            <p:cNvSpPr/>
            <p:nvPr/>
          </p:nvSpPr>
          <p:spPr>
            <a:xfrm flipH="1">
              <a:off x="7118824" y="4205738"/>
              <a:ext cx="3160434" cy="1660357"/>
            </a:xfrm>
            <a:prstGeom prst="cloudCallout">
              <a:avLst>
                <a:gd name="adj1" fmla="val -28066"/>
                <a:gd name="adj2" fmla="val 76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1AD824-BF3F-4D08-AF4C-C767990C81AA}"/>
                </a:ext>
              </a:extLst>
            </p:cNvPr>
            <p:cNvSpPr txBox="1"/>
            <p:nvPr/>
          </p:nvSpPr>
          <p:spPr>
            <a:xfrm>
              <a:off x="7650219" y="4563597"/>
              <a:ext cx="240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“When people attribute everything to the eating disorder, it makes me feel invisible.”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2B990D-8B7D-4B47-95C4-B0CDA8DF7399}"/>
              </a:ext>
            </a:extLst>
          </p:cNvPr>
          <p:cNvGrpSpPr/>
          <p:nvPr/>
        </p:nvGrpSpPr>
        <p:grpSpPr>
          <a:xfrm>
            <a:off x="3226627" y="4524461"/>
            <a:ext cx="3160434" cy="1660357"/>
            <a:chOff x="3625865" y="4592530"/>
            <a:chExt cx="3160434" cy="1660357"/>
          </a:xfrm>
        </p:grpSpPr>
        <p:sp>
          <p:nvSpPr>
            <p:cNvPr id="42" name="Thought Bubble: Cloud 41">
              <a:extLst>
                <a:ext uri="{FF2B5EF4-FFF2-40B4-BE49-F238E27FC236}">
                  <a16:creationId xmlns:a16="http://schemas.microsoft.com/office/drawing/2014/main" id="{E70BC301-3E33-46F6-A75C-C88BBA7238C6}"/>
                </a:ext>
              </a:extLst>
            </p:cNvPr>
            <p:cNvSpPr/>
            <p:nvPr/>
          </p:nvSpPr>
          <p:spPr>
            <a:xfrm flipH="1">
              <a:off x="3625865" y="4592530"/>
              <a:ext cx="3160434" cy="1660357"/>
            </a:xfrm>
            <a:prstGeom prst="cloudCallout">
              <a:avLst>
                <a:gd name="adj1" fmla="val -28066"/>
                <a:gd name="adj2" fmla="val 76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E5B95EA-B467-4367-8D10-6635EEC5EDAD}"/>
                </a:ext>
              </a:extLst>
            </p:cNvPr>
            <p:cNvSpPr txBox="1"/>
            <p:nvPr/>
          </p:nvSpPr>
          <p:spPr>
            <a:xfrm>
              <a:off x="4030583" y="4785052"/>
              <a:ext cx="2406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Parent:</a:t>
              </a:r>
              <a:r>
                <a:rPr lang="en-US" sz="1600" dirty="0"/>
                <a:t> “Makes them seems helpless. I want them to have some responsibility for their recovery.”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9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9020A-89BB-4F5C-8CC2-679FFB22C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120" y="661919"/>
            <a:ext cx="4756503" cy="161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78A9C-0EE5-460D-997B-474F8FA0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74" y="2655125"/>
            <a:ext cx="5221711" cy="1463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23CA0-CAE1-4B69-AD68-6E59B89B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68" y="4354397"/>
            <a:ext cx="4316455" cy="1922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C56224-004C-48C7-87FB-301AC92EC42E}"/>
              </a:ext>
            </a:extLst>
          </p:cNvPr>
          <p:cNvCxnSpPr>
            <a:cxnSpLocks/>
          </p:cNvCxnSpPr>
          <p:nvPr/>
        </p:nvCxnSpPr>
        <p:spPr>
          <a:xfrm>
            <a:off x="6352674" y="4272365"/>
            <a:ext cx="51795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E01E25-CE39-426B-AA86-30520F121159}"/>
              </a:ext>
            </a:extLst>
          </p:cNvPr>
          <p:cNvCxnSpPr>
            <a:cxnSpLocks/>
          </p:cNvCxnSpPr>
          <p:nvPr/>
        </p:nvCxnSpPr>
        <p:spPr>
          <a:xfrm>
            <a:off x="6352674" y="2427523"/>
            <a:ext cx="51795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C4325AF-03C0-4AAF-9AAD-FB2E9681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41" y="913379"/>
            <a:ext cx="5031242" cy="50312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E4C93B-5DF2-4BA8-A95E-D17BD4AA0925}"/>
              </a:ext>
            </a:extLst>
          </p:cNvPr>
          <p:cNvSpPr txBox="1"/>
          <p:nvPr/>
        </p:nvSpPr>
        <p:spPr>
          <a:xfrm>
            <a:off x="906377" y="5703989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istock.com</a:t>
            </a:r>
          </a:p>
        </p:txBody>
      </p:sp>
    </p:spTree>
    <p:extLst>
      <p:ext uri="{BB962C8B-B14F-4D97-AF65-F5344CB8AC3E}">
        <p14:creationId xmlns:p14="http://schemas.microsoft.com/office/powerpoint/2010/main" val="3952943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33234"/>
            <a:ext cx="9144000" cy="2623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“Find the approach that fits your family.”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3968262" y="5651111"/>
            <a:ext cx="425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Conceptual Model &amp; Treatment Approach</a:t>
            </a:r>
          </a:p>
        </p:txBody>
      </p:sp>
    </p:spTree>
    <p:extLst>
      <p:ext uri="{BB962C8B-B14F-4D97-AF65-F5344CB8AC3E}">
        <p14:creationId xmlns:p14="http://schemas.microsoft.com/office/powerpoint/2010/main" val="1668406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409372" y="710697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Regardless of conceptual model, families must recognize and understand the important role of </a:t>
            </a:r>
            <a:r>
              <a:rPr lang="en-US" sz="2400" b="1" dirty="0">
                <a:solidFill>
                  <a:srgbClr val="C00000"/>
                </a:solidFill>
              </a:rPr>
              <a:t>fear</a:t>
            </a:r>
            <a:r>
              <a:rPr lang="en-US" sz="2400" dirty="0"/>
              <a:t>.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BA3BDA8A-E63D-4BE8-ACC9-938A6CA3D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6" y="3154313"/>
            <a:ext cx="1675889" cy="2992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6DF5B-BC52-4909-A9C0-8DC072E837A4}"/>
              </a:ext>
            </a:extLst>
          </p:cNvPr>
          <p:cNvSpPr txBox="1"/>
          <p:nvPr/>
        </p:nvSpPr>
        <p:spPr>
          <a:xfrm rot="20673125">
            <a:off x="4086178" y="2457295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Gaining weight!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C89634-A799-4EBE-B35B-1FC08B2B121C}"/>
              </a:ext>
            </a:extLst>
          </p:cNvPr>
          <p:cNvSpPr txBox="1"/>
          <p:nvPr/>
        </p:nvSpPr>
        <p:spPr>
          <a:xfrm rot="21248283">
            <a:off x="2967703" y="3150478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Losing control!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82E7BB-2630-4FA7-B988-72014725E559}"/>
              </a:ext>
            </a:extLst>
          </p:cNvPr>
          <p:cNvSpPr txBox="1"/>
          <p:nvPr/>
        </p:nvSpPr>
        <p:spPr>
          <a:xfrm rot="492210">
            <a:off x="3338752" y="3758333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Giving in!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6AFEDC-43DC-4A6F-9747-5CD958989DF4}"/>
              </a:ext>
            </a:extLst>
          </p:cNvPr>
          <p:cNvSpPr txBox="1"/>
          <p:nvPr/>
        </p:nvSpPr>
        <p:spPr>
          <a:xfrm rot="221126">
            <a:off x="6055694" y="2522321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Losing myself!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891985-E9EF-41B1-B8F4-A73407834CCA}"/>
              </a:ext>
            </a:extLst>
          </p:cNvPr>
          <p:cNvSpPr txBox="1"/>
          <p:nvPr/>
        </p:nvSpPr>
        <p:spPr>
          <a:xfrm rot="20937251">
            <a:off x="6926694" y="3082760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Looking gross!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DD0249-AA00-47F5-8409-50C0FBD31B5D}"/>
              </a:ext>
            </a:extLst>
          </p:cNvPr>
          <p:cNvSpPr txBox="1"/>
          <p:nvPr/>
        </p:nvSpPr>
        <p:spPr>
          <a:xfrm rot="21316130">
            <a:off x="7344695" y="4458053"/>
            <a:ext cx="2302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Getting ostracized!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12CEE5-CB9F-402A-9263-D40EEE314CA6}"/>
              </a:ext>
            </a:extLst>
          </p:cNvPr>
          <p:cNvSpPr txBox="1"/>
          <p:nvPr/>
        </p:nvSpPr>
        <p:spPr>
          <a:xfrm rot="513599">
            <a:off x="6546160" y="5535957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Feeling sick!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33BD15-8B35-4571-BF2D-5794373EA79A}"/>
              </a:ext>
            </a:extLst>
          </p:cNvPr>
          <p:cNvSpPr txBox="1"/>
          <p:nvPr/>
        </p:nvSpPr>
        <p:spPr>
          <a:xfrm rot="21442851">
            <a:off x="3732202" y="4670069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Carbs!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B74E51-1796-4856-BEA5-7A57D39097FF}"/>
              </a:ext>
            </a:extLst>
          </p:cNvPr>
          <p:cNvSpPr txBox="1"/>
          <p:nvPr/>
        </p:nvSpPr>
        <p:spPr>
          <a:xfrm rot="404338">
            <a:off x="7348496" y="3827881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Fatty foods!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61C091-0A7E-40C9-8AD2-264B8D2C8DF6}"/>
              </a:ext>
            </a:extLst>
          </p:cNvPr>
          <p:cNvSpPr txBox="1"/>
          <p:nvPr/>
        </p:nvSpPr>
        <p:spPr>
          <a:xfrm>
            <a:off x="126889" y="6528060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</a:t>
            </a:r>
            <a:r>
              <a:rPr lang="en-US" sz="1000" dirty="0" err="1"/>
              <a:t>DisneyPixar</a:t>
            </a:r>
            <a:endParaRPr lang="en-US" sz="1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DA2D8E-D456-49EA-AFEE-83E1129DC704}"/>
              </a:ext>
            </a:extLst>
          </p:cNvPr>
          <p:cNvSpPr txBox="1"/>
          <p:nvPr/>
        </p:nvSpPr>
        <p:spPr>
          <a:xfrm rot="21179744">
            <a:off x="2602826" y="4275253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Being weak!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E6CE8C-CE83-4385-9B21-FF3DE68D5352}"/>
              </a:ext>
            </a:extLst>
          </p:cNvPr>
          <p:cNvSpPr txBox="1"/>
          <p:nvPr/>
        </p:nvSpPr>
        <p:spPr>
          <a:xfrm rot="21422678">
            <a:off x="7114525" y="5050153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Dying!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8A502-34CD-48DA-9211-CEABDD2BDE28}"/>
              </a:ext>
            </a:extLst>
          </p:cNvPr>
          <p:cNvSpPr txBox="1"/>
          <p:nvPr/>
        </p:nvSpPr>
        <p:spPr>
          <a:xfrm rot="240273">
            <a:off x="3080855" y="5109079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Being inactive!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6C34A6-9D3E-4B18-9ACB-BA6E3A319F55}"/>
              </a:ext>
            </a:extLst>
          </p:cNvPr>
          <p:cNvSpPr txBox="1"/>
          <p:nvPr/>
        </p:nvSpPr>
        <p:spPr>
          <a:xfrm rot="21400155">
            <a:off x="2561092" y="5727452"/>
            <a:ext cx="286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Letting everyone down!</a:t>
            </a:r>
          </a:p>
        </p:txBody>
      </p:sp>
    </p:spTree>
    <p:extLst>
      <p:ext uri="{BB962C8B-B14F-4D97-AF65-F5344CB8AC3E}">
        <p14:creationId xmlns:p14="http://schemas.microsoft.com/office/powerpoint/2010/main" val="37057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0" grpId="0"/>
      <p:bldP spid="35" grpId="0"/>
      <p:bldP spid="46" grpId="0"/>
      <p:bldP spid="47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8FFBC-06C8-4448-A996-EE0EA13C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30980"/>
            <a:ext cx="5129784" cy="379604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9C51C-1710-43D2-BD22-92907B78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1" y="2291481"/>
            <a:ext cx="5027711" cy="22750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CF0EE-0EF4-4B0F-AC2B-0F9A31255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214" y="5338438"/>
            <a:ext cx="2406774" cy="228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605CC-57A8-4710-A3F0-8DE46D828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123" y="1666686"/>
            <a:ext cx="2723091" cy="4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363440" y="529211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Fear trumps logic and reason.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Fear buddies up with anger.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61C091-0A7E-40C9-8AD2-264B8D2C8DF6}"/>
              </a:ext>
            </a:extLst>
          </p:cNvPr>
          <p:cNvSpPr txBox="1"/>
          <p:nvPr/>
        </p:nvSpPr>
        <p:spPr>
          <a:xfrm>
            <a:off x="126889" y="6528060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</a:t>
            </a:r>
            <a:r>
              <a:rPr lang="en-US" sz="1000" dirty="0" err="1"/>
              <a:t>DisneyPixar</a:t>
            </a:r>
            <a:r>
              <a:rPr lang="en-US" sz="1000" dirty="0"/>
              <a:t>; </a:t>
            </a:r>
            <a:r>
              <a:rPr lang="en-US" sz="1000" dirty="0" err="1"/>
              <a:t>Smithsonianmagazine</a:t>
            </a:r>
            <a:endParaRPr lang="en-US" sz="1000" dirty="0"/>
          </a:p>
        </p:txBody>
      </p:sp>
      <p:pic>
        <p:nvPicPr>
          <p:cNvPr id="21" name="Picture 2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7C7E8C5D-7CD4-4D6A-A1CA-00195AB7B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4" y="2776938"/>
            <a:ext cx="1675889" cy="2992990"/>
          </a:xfrm>
          <a:prstGeom prst="rect">
            <a:avLst/>
          </a:prstGeom>
        </p:spPr>
      </p:pic>
      <p:pic>
        <p:nvPicPr>
          <p:cNvPr id="5" name="Picture 4" descr="A picture containing red, orange&#10;&#10;Description automatically generated">
            <a:extLst>
              <a:ext uri="{FF2B5EF4-FFF2-40B4-BE49-F238E27FC236}">
                <a16:creationId xmlns:a16="http://schemas.microsoft.com/office/drawing/2014/main" id="{85121179-6155-4747-ADF2-6EE428DC1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2" y="3059792"/>
            <a:ext cx="2214889" cy="27988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CB66E6-AC31-48F1-B00F-7F18496FF5A1}"/>
              </a:ext>
            </a:extLst>
          </p:cNvPr>
          <p:cNvGrpSpPr/>
          <p:nvPr/>
        </p:nvGrpSpPr>
        <p:grpSpPr>
          <a:xfrm>
            <a:off x="4702876" y="3719621"/>
            <a:ext cx="2878112" cy="1454976"/>
            <a:chOff x="4702876" y="3719621"/>
            <a:chExt cx="2878112" cy="1454976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A099C62F-642B-4BF4-912D-3C34DD3CEF8E}"/>
                </a:ext>
              </a:extLst>
            </p:cNvPr>
            <p:cNvSpPr/>
            <p:nvPr/>
          </p:nvSpPr>
          <p:spPr>
            <a:xfrm>
              <a:off x="4702876" y="3988620"/>
              <a:ext cx="2878112" cy="569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24AAA9-34E9-4DAE-BBFE-BA715B5362B2}"/>
                </a:ext>
              </a:extLst>
            </p:cNvPr>
            <p:cNvSpPr txBox="1"/>
            <p:nvPr/>
          </p:nvSpPr>
          <p:spPr>
            <a:xfrm>
              <a:off x="5017522" y="3719621"/>
              <a:ext cx="1868422" cy="369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Malnutrition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212AB1-B120-41A6-A820-5B0A6C81BAB3}"/>
                </a:ext>
              </a:extLst>
            </p:cNvPr>
            <p:cNvSpPr txBox="1"/>
            <p:nvPr/>
          </p:nvSpPr>
          <p:spPr>
            <a:xfrm>
              <a:off x="4702876" y="4528266"/>
              <a:ext cx="2702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access to higher-order brain function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B2C1D3-A60C-40E9-8C1A-EF0CA117ACA1}"/>
              </a:ext>
            </a:extLst>
          </p:cNvPr>
          <p:cNvGrpSpPr/>
          <p:nvPr/>
        </p:nvGrpSpPr>
        <p:grpSpPr>
          <a:xfrm>
            <a:off x="8251017" y="2854879"/>
            <a:ext cx="3192139" cy="3284381"/>
            <a:chOff x="8251017" y="2854879"/>
            <a:chExt cx="3192139" cy="32843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A1F55B-1D09-4D1F-8AAB-A468D2BD7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889"/>
            <a:stretch/>
          </p:blipFill>
          <p:spPr>
            <a:xfrm>
              <a:off x="8251017" y="2854879"/>
              <a:ext cx="3192139" cy="2857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695716-DA5C-4649-8CB1-9ABD19EE756C}"/>
                </a:ext>
              </a:extLst>
            </p:cNvPr>
            <p:cNvSpPr txBox="1"/>
            <p:nvPr/>
          </p:nvSpPr>
          <p:spPr>
            <a:xfrm>
              <a:off x="8396254" y="5769928"/>
              <a:ext cx="290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Rigid, inflexible, and stuck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5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91374-F51C-43BF-B91F-7C8848B1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How-To Info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419E-1EC6-4309-B829-4659F2EC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What to say and do</a:t>
            </a: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31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uple of women in red dresses&#10;&#10;Description automatically generated with low confidence">
            <a:extLst>
              <a:ext uri="{FF2B5EF4-FFF2-40B4-BE49-F238E27FC236}">
                <a16:creationId xmlns:a16="http://schemas.microsoft.com/office/drawing/2014/main" id="{2FD2541A-C470-4E9C-80D3-697B11158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8" b="1224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4D933-F74A-496D-859B-B4008B23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51810"/>
            <a:ext cx="10058400" cy="848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</a:rPr>
              <a:t>Challenging Perceptual Distortion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EDC03-E562-4A02-B808-401ED5C78D56}"/>
              </a:ext>
            </a:extLst>
          </p:cNvPr>
          <p:cNvSpPr txBox="1"/>
          <p:nvPr/>
        </p:nvSpPr>
        <p:spPr>
          <a:xfrm>
            <a:off x="8675370" y="6515100"/>
            <a:ext cx="3154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Photo: goodtherapy.org</a:t>
            </a:r>
          </a:p>
        </p:txBody>
      </p:sp>
    </p:spTree>
    <p:extLst>
      <p:ext uri="{BB962C8B-B14F-4D97-AF65-F5344CB8AC3E}">
        <p14:creationId xmlns:p14="http://schemas.microsoft.com/office/powerpoint/2010/main" val="2534599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3712A-0E9B-4CE2-9594-9313FF14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400"/>
              <a:t>Challenging Perceptual Distortion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0020-DBD9-478C-AFDB-55B81069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Remember, the child’s thoughts are </a:t>
            </a:r>
            <a:r>
              <a:rPr lang="en-US" sz="2000" b="1" dirty="0">
                <a:solidFill>
                  <a:srgbClr val="FF6600"/>
                </a:solidFill>
              </a:rPr>
              <a:t>not based in reality</a:t>
            </a:r>
            <a:r>
              <a:rPr lang="en-US" sz="2000" b="1" dirty="0"/>
              <a:t>. </a:t>
            </a:r>
            <a:r>
              <a:rPr lang="en-US" sz="2000" dirty="0"/>
              <a:t>Simply telling the child they are not fat is ineffective</a:t>
            </a:r>
          </a:p>
          <a:p>
            <a:r>
              <a:rPr lang="en-US" sz="2000" dirty="0"/>
              <a:t>Child has little access to </a:t>
            </a:r>
            <a:r>
              <a:rPr lang="en-US" sz="2000" b="1" dirty="0">
                <a:solidFill>
                  <a:srgbClr val="00B050"/>
                </a:solidFill>
              </a:rPr>
              <a:t>logic, reason, and emotion regulation</a:t>
            </a:r>
            <a:r>
              <a:rPr lang="en-US" sz="2000" dirty="0"/>
              <a:t> when fearful and malnourished.</a:t>
            </a:r>
          </a:p>
          <a:p>
            <a:r>
              <a:rPr lang="en-US" sz="2000" dirty="0"/>
              <a:t>The brain defaults to </a:t>
            </a:r>
            <a:r>
              <a:rPr lang="en-US" sz="2000" b="1" dirty="0">
                <a:solidFill>
                  <a:srgbClr val="7030A0"/>
                </a:solidFill>
              </a:rPr>
              <a:t>rigid thinking</a:t>
            </a:r>
            <a:r>
              <a:rPr lang="en-US" sz="2000" b="1" dirty="0"/>
              <a:t>.</a:t>
            </a:r>
            <a:endParaRPr lang="en-US" sz="2000" dirty="0"/>
          </a:p>
          <a:p>
            <a:r>
              <a:rPr lang="en-US" sz="2000" dirty="0"/>
              <a:t>Attempts to rationalize are often met with </a:t>
            </a:r>
            <a:r>
              <a:rPr lang="en-US" sz="2000" b="1" dirty="0">
                <a:solidFill>
                  <a:srgbClr val="C00000"/>
                </a:solidFill>
              </a:rPr>
              <a:t>extreme anger and fear</a:t>
            </a:r>
            <a:r>
              <a:rPr lang="en-US" sz="2000" dirty="0"/>
              <a:t>. </a:t>
            </a:r>
          </a:p>
          <a:p>
            <a:r>
              <a:rPr lang="en-US" sz="2000" dirty="0"/>
              <a:t>This may prompt your child to say or do things that would otherwise be </a:t>
            </a:r>
            <a:r>
              <a:rPr lang="en-US" sz="2000" b="1" dirty="0">
                <a:solidFill>
                  <a:srgbClr val="0070C0"/>
                </a:solidFill>
              </a:rPr>
              <a:t>out of character for them</a:t>
            </a:r>
            <a:r>
              <a:rPr lang="en-US" sz="2000" dirty="0"/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39D9F-C888-60FB-B0F9-AC409830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6" r="21058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single best treatment for your child’s distorted thoughts and perceptions is to 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restore their nutrition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.”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77535-8CCC-4289-AAF2-A4F6151FD736}"/>
              </a:ext>
            </a:extLst>
          </p:cNvPr>
          <p:cNvSpPr txBox="1"/>
          <p:nvPr/>
        </p:nvSpPr>
        <p:spPr>
          <a:xfrm>
            <a:off x="4217963" y="57933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severely malnourished...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A5737-84D2-4C8A-880E-77E8C74F4CF6}"/>
              </a:ext>
            </a:extLst>
          </p:cNvPr>
          <p:cNvSpPr txBox="1"/>
          <p:nvPr/>
        </p:nvSpPr>
        <p:spPr>
          <a:xfrm>
            <a:off x="4217963" y="5651111"/>
            <a:ext cx="375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Food is medicine.</a:t>
            </a:r>
          </a:p>
        </p:txBody>
      </p:sp>
    </p:spTree>
    <p:extLst>
      <p:ext uri="{BB962C8B-B14F-4D97-AF65-F5344CB8AC3E}">
        <p14:creationId xmlns:p14="http://schemas.microsoft.com/office/powerpoint/2010/main" val="21604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60CB4B-926B-49A6-8C53-006D932F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39457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Ongoing work with a skilled therapist and/or team within the chosen treatment model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77535-8CCC-4289-AAF2-A4F6151FD736}"/>
              </a:ext>
            </a:extLst>
          </p:cNvPr>
          <p:cNvSpPr txBox="1"/>
          <p:nvPr/>
        </p:nvSpPr>
        <p:spPr>
          <a:xfrm>
            <a:off x="3737913" y="579331"/>
            <a:ext cx="471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medically stabilized and during weight restoration...</a:t>
            </a:r>
          </a:p>
        </p:txBody>
      </p:sp>
    </p:spTree>
    <p:extLst>
      <p:ext uri="{BB962C8B-B14F-4D97-AF65-F5344CB8AC3E}">
        <p14:creationId xmlns:p14="http://schemas.microsoft.com/office/powerpoint/2010/main" val="2064767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FB569-B54F-452E-9CCF-D7C1CD19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3" y="679730"/>
            <a:ext cx="4599359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Trust, Not Logic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0B550A07-33A4-4C1D-977B-484C73DDB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97" y="1276612"/>
            <a:ext cx="5608830" cy="4304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7E28C-34BC-4B07-87AD-E847CD5C7BEE}"/>
              </a:ext>
            </a:extLst>
          </p:cNvPr>
          <p:cNvSpPr txBox="1"/>
          <p:nvPr/>
        </p:nvSpPr>
        <p:spPr>
          <a:xfrm>
            <a:off x="1837337" y="5752395"/>
            <a:ext cx="3606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Eva </a:t>
            </a:r>
            <a:r>
              <a:rPr lang="en-US" dirty="0" err="1">
                <a:hlinkClick r:id="rId3"/>
              </a:rPr>
              <a:t>Musby</a:t>
            </a:r>
            <a:r>
              <a:rPr lang="en-US" dirty="0">
                <a:hlinkClick r:id="rId3"/>
              </a:rPr>
              <a:t> Bungee Jump 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85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3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06604-A8F9-43AE-BC15-14C602D1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20" y="710364"/>
            <a:ext cx="5060137" cy="1349671"/>
          </a:xfrm>
        </p:spPr>
        <p:txBody>
          <a:bodyPr anchor="b">
            <a:normAutofit/>
          </a:bodyPr>
          <a:lstStyle/>
          <a:p>
            <a:r>
              <a:rPr lang="en-US" dirty="0"/>
              <a:t>If you hear...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E0F88D-DE20-461F-8258-993E7F785C15}"/>
              </a:ext>
            </a:extLst>
          </p:cNvPr>
          <p:cNvGrpSpPr/>
          <p:nvPr/>
        </p:nvGrpSpPr>
        <p:grpSpPr>
          <a:xfrm>
            <a:off x="6811075" y="347981"/>
            <a:ext cx="3582525" cy="513798"/>
            <a:chOff x="719528" y="1214203"/>
            <a:chExt cx="4995760" cy="107462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B210856-94A4-448E-BBF0-8F02A34E0D60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23F74C-1D4F-4E6F-AB31-4B72DEBBE71B}"/>
                </a:ext>
              </a:extLst>
            </p:cNvPr>
            <p:cNvSpPr txBox="1"/>
            <p:nvPr/>
          </p:nvSpPr>
          <p:spPr>
            <a:xfrm>
              <a:off x="1070991" y="1428348"/>
              <a:ext cx="4292830" cy="772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“This is way too much food.”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C0026C-793C-45D7-865D-8066D4D9E460}"/>
              </a:ext>
            </a:extLst>
          </p:cNvPr>
          <p:cNvGrpSpPr/>
          <p:nvPr/>
        </p:nvGrpSpPr>
        <p:grpSpPr>
          <a:xfrm>
            <a:off x="7505560" y="1175735"/>
            <a:ext cx="3897320" cy="811101"/>
            <a:chOff x="719528" y="1214201"/>
            <a:chExt cx="5434735" cy="169643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ED5AA790-063D-403A-8488-82A2FCBC5DEF}"/>
                </a:ext>
              </a:extLst>
            </p:cNvPr>
            <p:cNvSpPr/>
            <p:nvPr/>
          </p:nvSpPr>
          <p:spPr>
            <a:xfrm>
              <a:off x="719528" y="1214201"/>
              <a:ext cx="5434735" cy="1696437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B1A943-F482-479D-B3EA-E0163F69F88F}"/>
                </a:ext>
              </a:extLst>
            </p:cNvPr>
            <p:cNvSpPr txBox="1"/>
            <p:nvPr/>
          </p:nvSpPr>
          <p:spPr>
            <a:xfrm>
              <a:off x="1070991" y="1428348"/>
              <a:ext cx="4644299" cy="1351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</a:t>
              </a:r>
              <a:r>
                <a:rPr lang="en-US" sz="1800" b="0" i="0" u="none" strike="noStrike" baseline="0" dirty="0">
                  <a:latin typeface="LucidaBright"/>
                </a:rPr>
                <a:t>This is really unhealthy food and it would be bad for anyone</a:t>
              </a:r>
              <a:r>
                <a:rPr lang="en-US" dirty="0"/>
                <a:t>.”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FCE6C6-6F27-41B0-9FEC-FCC0CFFE73E4}"/>
              </a:ext>
            </a:extLst>
          </p:cNvPr>
          <p:cNvGrpSpPr/>
          <p:nvPr/>
        </p:nvGrpSpPr>
        <p:grpSpPr>
          <a:xfrm>
            <a:off x="6811073" y="2494242"/>
            <a:ext cx="3582525" cy="513798"/>
            <a:chOff x="719528" y="1214203"/>
            <a:chExt cx="4995760" cy="107462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5D5E5E05-21B3-40E9-B732-40CC0002D1C9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47319E-46D1-48A1-A221-C73708769EC5}"/>
                </a:ext>
              </a:extLst>
            </p:cNvPr>
            <p:cNvSpPr txBox="1"/>
            <p:nvPr/>
          </p:nvSpPr>
          <p:spPr>
            <a:xfrm>
              <a:off x="1070991" y="1428348"/>
              <a:ext cx="4644297" cy="772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“I’m too full. I can’t eat anymore.”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25178E-E0AD-4527-AD8A-EF248D852A4C}"/>
              </a:ext>
            </a:extLst>
          </p:cNvPr>
          <p:cNvGrpSpPr/>
          <p:nvPr/>
        </p:nvGrpSpPr>
        <p:grpSpPr>
          <a:xfrm>
            <a:off x="7610491" y="3320994"/>
            <a:ext cx="3897320" cy="811101"/>
            <a:chOff x="719528" y="1214201"/>
            <a:chExt cx="5434735" cy="1696437"/>
          </a:xfrm>
        </p:grpSpPr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E96EB8CA-65B5-4A09-85C6-7109F15E34B3}"/>
                </a:ext>
              </a:extLst>
            </p:cNvPr>
            <p:cNvSpPr/>
            <p:nvPr/>
          </p:nvSpPr>
          <p:spPr>
            <a:xfrm>
              <a:off x="719528" y="1214201"/>
              <a:ext cx="5434735" cy="1696437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D4BE30-5B22-4DA2-9EEA-21B5542823D0}"/>
                </a:ext>
              </a:extLst>
            </p:cNvPr>
            <p:cNvSpPr txBox="1"/>
            <p:nvPr/>
          </p:nvSpPr>
          <p:spPr>
            <a:xfrm>
              <a:off x="1070991" y="1428348"/>
              <a:ext cx="4644299" cy="1351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</a:t>
              </a:r>
              <a:r>
                <a:rPr lang="en-US" sz="1800" b="0" i="0" u="none" strike="noStrike" baseline="0" dirty="0">
                  <a:latin typeface="LucidaBright"/>
                </a:rPr>
                <a:t>I wouldn’t have eaten this even before the eating disorder</a:t>
              </a:r>
              <a:r>
                <a:rPr lang="en-US" dirty="0"/>
                <a:t>.”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C9DFCC-AED9-4D4F-A218-3CFDE83B4E04}"/>
              </a:ext>
            </a:extLst>
          </p:cNvPr>
          <p:cNvGrpSpPr/>
          <p:nvPr/>
        </p:nvGrpSpPr>
        <p:grpSpPr>
          <a:xfrm>
            <a:off x="6685056" y="4640503"/>
            <a:ext cx="3582525" cy="513798"/>
            <a:chOff x="719528" y="1214203"/>
            <a:chExt cx="4995760" cy="1074621"/>
          </a:xfrm>
        </p:grpSpPr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id="{7E53B126-FB13-47B2-B665-8756A4E26102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97EE5A4-0C15-49D5-95DB-C023644617E3}"/>
                </a:ext>
              </a:extLst>
            </p:cNvPr>
            <p:cNvSpPr txBox="1"/>
            <p:nvPr/>
          </p:nvSpPr>
          <p:spPr>
            <a:xfrm>
              <a:off x="1070991" y="1428348"/>
              <a:ext cx="4644297" cy="772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“This is going to make me so fat.”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ED538D-83DF-4B84-B5D8-FF71FACD9D3E}"/>
              </a:ext>
            </a:extLst>
          </p:cNvPr>
          <p:cNvGrpSpPr/>
          <p:nvPr/>
        </p:nvGrpSpPr>
        <p:grpSpPr>
          <a:xfrm>
            <a:off x="7505560" y="5421283"/>
            <a:ext cx="3582525" cy="513798"/>
            <a:chOff x="719528" y="1214203"/>
            <a:chExt cx="4995760" cy="1074621"/>
          </a:xfrm>
        </p:grpSpPr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734A70DA-1C15-4068-BE3C-DC2714A9DE99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D301AA-830F-4446-A2B2-5104B64E7114}"/>
                </a:ext>
              </a:extLst>
            </p:cNvPr>
            <p:cNvSpPr txBox="1"/>
            <p:nvPr/>
          </p:nvSpPr>
          <p:spPr>
            <a:xfrm>
              <a:off x="1070991" y="1428348"/>
              <a:ext cx="4644297" cy="772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“This is like torture.”</a:t>
              </a:r>
            </a:p>
          </p:txBody>
        </p: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4B448D9E-3C0E-4271-9C83-B34B5256F726}"/>
              </a:ext>
            </a:extLst>
          </p:cNvPr>
          <p:cNvSpPr/>
          <p:nvPr/>
        </p:nvSpPr>
        <p:spPr>
          <a:xfrm flipH="1">
            <a:off x="4990756" y="728228"/>
            <a:ext cx="1549393" cy="5185531"/>
          </a:xfrm>
          <a:prstGeom prst="rightBrace">
            <a:avLst>
              <a:gd name="adj1" fmla="val 8333"/>
              <a:gd name="adj2" fmla="val 508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4943AD-CB08-46A0-B020-9CED740FD226}"/>
              </a:ext>
            </a:extLst>
          </p:cNvPr>
          <p:cNvSpPr txBox="1"/>
          <p:nvPr/>
        </p:nvSpPr>
        <p:spPr>
          <a:xfrm>
            <a:off x="644976" y="2628495"/>
            <a:ext cx="457719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Validate</a:t>
            </a:r>
            <a:r>
              <a:rPr lang="en-US" sz="2800" dirty="0"/>
              <a:t> your child’s distress, and then </a:t>
            </a:r>
            <a:r>
              <a:rPr lang="en-US" sz="2800" b="1" dirty="0">
                <a:solidFill>
                  <a:srgbClr val="4472C4"/>
                </a:solidFill>
              </a:rPr>
              <a:t>confidently reinforce the plan</a:t>
            </a:r>
          </a:p>
        </p:txBody>
      </p:sp>
    </p:spTree>
    <p:extLst>
      <p:ext uri="{BB962C8B-B14F-4D97-AF65-F5344CB8AC3E}">
        <p14:creationId xmlns:p14="http://schemas.microsoft.com/office/powerpoint/2010/main" val="12215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442169" y="858799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Vague statements that don’t invite further discussion are very useful: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E535DE-1DE4-4101-BCD6-1882AB680A0C}"/>
              </a:ext>
            </a:extLst>
          </p:cNvPr>
          <p:cNvGrpSpPr/>
          <p:nvPr/>
        </p:nvGrpSpPr>
        <p:grpSpPr>
          <a:xfrm>
            <a:off x="959370" y="2415166"/>
            <a:ext cx="3724313" cy="1013834"/>
            <a:chOff x="719528" y="1214203"/>
            <a:chExt cx="4995760" cy="107462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4725B2C2-3049-4006-A386-574FE66526D7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FABEE8-3A1B-4360-9C57-61DCF8CA45FF}"/>
                </a:ext>
              </a:extLst>
            </p:cNvPr>
            <p:cNvSpPr txBox="1"/>
            <p:nvPr/>
          </p:nvSpPr>
          <p:spPr>
            <a:xfrm>
              <a:off x="1070991" y="1428348"/>
              <a:ext cx="4292830" cy="59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“I’m sorry you’re feeling this way. This is very hard.”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052D399-0596-46BB-BC0B-2ED7A13B5E94}"/>
              </a:ext>
            </a:extLst>
          </p:cNvPr>
          <p:cNvSpPr txBox="1"/>
          <p:nvPr/>
        </p:nvSpPr>
        <p:spPr>
          <a:xfrm>
            <a:off x="5250611" y="2598917"/>
            <a:ext cx="637446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LucidaBright-Demi"/>
              </a:rPr>
              <a:t>Note</a:t>
            </a:r>
            <a:r>
              <a:rPr lang="en-US" sz="1800" b="1" i="0" u="none" strike="noStrike" baseline="0" dirty="0">
                <a:latin typeface="LucidaBright"/>
              </a:rPr>
              <a:t>: </a:t>
            </a:r>
            <a:r>
              <a:rPr lang="en-US" sz="1800" b="0" i="0" u="none" strike="noStrike" baseline="0" dirty="0">
                <a:latin typeface="LucidaBright"/>
              </a:rPr>
              <a:t>Try to avoid saying “</a:t>
            </a:r>
            <a:r>
              <a:rPr lang="en-US" sz="1800" b="0" i="1" u="none" strike="noStrike" baseline="0" dirty="0">
                <a:latin typeface="LucidaBright-Italic"/>
              </a:rPr>
              <a:t>I know </a:t>
            </a:r>
            <a:r>
              <a:rPr lang="en-US" sz="1800" b="0" i="0" u="none" strike="noStrike" baseline="0" dirty="0">
                <a:latin typeface="LucidaBright"/>
              </a:rPr>
              <a:t>this is hard,” because you may be met with a response about how you </a:t>
            </a:r>
            <a:r>
              <a:rPr lang="en-US" sz="1800" b="0" i="1" u="none" strike="noStrike" baseline="0" dirty="0">
                <a:latin typeface="LucidaBright-Italic"/>
              </a:rPr>
              <a:t>don’t know </a:t>
            </a:r>
            <a:r>
              <a:rPr lang="en-US" sz="1800" b="0" i="0" u="none" strike="noStrike" baseline="0" dirty="0">
                <a:latin typeface="LucidaBright"/>
              </a:rPr>
              <a:t>what this is like.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C2B4-33EF-4BCA-A1B7-7DFEA588666A}"/>
              </a:ext>
            </a:extLst>
          </p:cNvPr>
          <p:cNvCxnSpPr>
            <a:stCxn id="23" idx="3"/>
            <a:endCxn id="26" idx="1"/>
          </p:cNvCxnSpPr>
          <p:nvPr/>
        </p:nvCxnSpPr>
        <p:spPr>
          <a:xfrm>
            <a:off x="4683683" y="2922083"/>
            <a:ext cx="566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DF8DBF-00FE-4B78-864D-8FDFA8C953D0}"/>
              </a:ext>
            </a:extLst>
          </p:cNvPr>
          <p:cNvGrpSpPr/>
          <p:nvPr/>
        </p:nvGrpSpPr>
        <p:grpSpPr>
          <a:xfrm>
            <a:off x="269820" y="4202243"/>
            <a:ext cx="3724313" cy="1013834"/>
            <a:chOff x="719528" y="1214203"/>
            <a:chExt cx="4995760" cy="1074621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70081FA-4B3B-4148-9456-D67D52FF3CCE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C5C3BD-DBF0-4603-B7FD-97BAC35B702C}"/>
                </a:ext>
              </a:extLst>
            </p:cNvPr>
            <p:cNvSpPr txBox="1"/>
            <p:nvPr/>
          </p:nvSpPr>
          <p:spPr>
            <a:xfrm>
              <a:off x="1070991" y="1428348"/>
              <a:ext cx="4292830" cy="68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“Let’s trust the experts, they know what your body needs.”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F4B8EAB-20E9-48F5-BE33-84BD2CC7C819}"/>
              </a:ext>
            </a:extLst>
          </p:cNvPr>
          <p:cNvGrpSpPr/>
          <p:nvPr/>
        </p:nvGrpSpPr>
        <p:grpSpPr>
          <a:xfrm>
            <a:off x="4967147" y="3603045"/>
            <a:ext cx="4653308" cy="1013778"/>
            <a:chOff x="719528" y="1214203"/>
            <a:chExt cx="4995760" cy="1074621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EF53A452-AE44-4CC2-B604-85BDC9C98E35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39589"/>
                <a:gd name="adj2" fmla="val 9581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1FA2A1-946B-4DF6-AD6B-B80A99983F48}"/>
                </a:ext>
              </a:extLst>
            </p:cNvPr>
            <p:cNvSpPr txBox="1"/>
            <p:nvPr/>
          </p:nvSpPr>
          <p:spPr>
            <a:xfrm>
              <a:off x="719528" y="1282981"/>
              <a:ext cx="4849019" cy="9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“It seems like the eating disorder is really strong right now. Let’s focus on   ______ (activity).”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25187D-07F7-4FAA-973B-0FE7BA2F8490}"/>
              </a:ext>
            </a:extLst>
          </p:cNvPr>
          <p:cNvGrpSpPr/>
          <p:nvPr/>
        </p:nvGrpSpPr>
        <p:grpSpPr>
          <a:xfrm>
            <a:off x="4273366" y="5297784"/>
            <a:ext cx="3020435" cy="631916"/>
            <a:chOff x="719528" y="1214203"/>
            <a:chExt cx="4995760" cy="107462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3308AC90-98BC-4CA5-9F4C-9DD4B96741C3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-39137"/>
                <a:gd name="adj2" fmla="val 9876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943F48-E05F-45AC-8AEF-1E6044B82261}"/>
                </a:ext>
              </a:extLst>
            </p:cNvPr>
            <p:cNvSpPr txBox="1"/>
            <p:nvPr/>
          </p:nvSpPr>
          <p:spPr>
            <a:xfrm>
              <a:off x="1070991" y="1428348"/>
              <a:ext cx="4292830" cy="39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“Please keep going.”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48D9C1-4178-496E-99BC-795BB666941A}"/>
              </a:ext>
            </a:extLst>
          </p:cNvPr>
          <p:cNvGrpSpPr/>
          <p:nvPr/>
        </p:nvGrpSpPr>
        <p:grpSpPr>
          <a:xfrm>
            <a:off x="7973555" y="5414294"/>
            <a:ext cx="3456930" cy="791633"/>
            <a:chOff x="719528" y="1214203"/>
            <a:chExt cx="4995760" cy="1313280"/>
          </a:xfrm>
        </p:grpSpPr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883DAB8E-0860-49D8-AB05-5117CE4EB8AC}"/>
                </a:ext>
              </a:extLst>
            </p:cNvPr>
            <p:cNvSpPr/>
            <p:nvPr/>
          </p:nvSpPr>
          <p:spPr>
            <a:xfrm>
              <a:off x="719528" y="1214203"/>
              <a:ext cx="4995760" cy="1074621"/>
            </a:xfrm>
            <a:prstGeom prst="wedgeRoundRectCallout">
              <a:avLst>
                <a:gd name="adj1" fmla="val 42255"/>
                <a:gd name="adj2" fmla="val 10351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EE3247-B0AA-4EAE-85F1-9E3E6004A37E}"/>
                </a:ext>
              </a:extLst>
            </p:cNvPr>
            <p:cNvSpPr txBox="1"/>
            <p:nvPr/>
          </p:nvSpPr>
          <p:spPr>
            <a:xfrm>
              <a:off x="719528" y="1428348"/>
              <a:ext cx="4995758" cy="109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“Take another bite of ______.”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442169" y="858799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/>
              <a:t>The Dangers of Negotiation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4506B-B47E-416D-B875-A7F6BF93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8"/>
          <a:stretch/>
        </p:blipFill>
        <p:spPr>
          <a:xfrm>
            <a:off x="3817711" y="2622556"/>
            <a:ext cx="1465490" cy="9710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BD73E2-4AC7-4E97-BD23-EFD0819859D2}"/>
              </a:ext>
            </a:extLst>
          </p:cNvPr>
          <p:cNvSpPr txBox="1"/>
          <p:nvPr/>
        </p:nvSpPr>
        <p:spPr>
          <a:xfrm>
            <a:off x="126889" y="6528060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</a:t>
            </a:r>
            <a:r>
              <a:rPr lang="en-US" sz="1000" dirty="0" err="1"/>
              <a:t>shutterstock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BD68A-F019-41C5-99F8-59825368F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64"/>
          <a:stretch/>
        </p:blipFill>
        <p:spPr>
          <a:xfrm>
            <a:off x="7066257" y="2242254"/>
            <a:ext cx="1186998" cy="173165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C9A5CE9-FFD9-4D19-B100-9C2D05699D23}"/>
              </a:ext>
            </a:extLst>
          </p:cNvPr>
          <p:cNvSpPr/>
          <p:nvPr/>
        </p:nvSpPr>
        <p:spPr>
          <a:xfrm>
            <a:off x="5581230" y="2947619"/>
            <a:ext cx="1186998" cy="320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C1D48-E7CE-4431-AF5B-D5DF3F6A8C88}"/>
              </a:ext>
            </a:extLst>
          </p:cNvPr>
          <p:cNvSpPr txBox="1"/>
          <p:nvPr/>
        </p:nvSpPr>
        <p:spPr>
          <a:xfrm>
            <a:off x="661658" y="4372670"/>
            <a:ext cx="10960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eating disorder is constantly looking for </a:t>
            </a:r>
            <a:r>
              <a:rPr lang="en-US" b="1" dirty="0">
                <a:solidFill>
                  <a:srgbClr val="4472C4"/>
                </a:solidFill>
              </a:rPr>
              <a:t>ways to regain control </a:t>
            </a:r>
            <a:r>
              <a:rPr lang="en-US" dirty="0"/>
              <a:t>of the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Negotiation—food choice, amount, schedule—signals to the eating disorder that the refeeding process is flexible, and, by extension, interruptible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Stick to the plan.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9CA9-860C-4585-823E-C79B3ACB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102E5A"/>
                </a:solidFill>
              </a:rPr>
              <a:t>Online &amp; Downloadable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B7DBC2-4FFF-5467-1341-3287BF2DC0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12735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297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442169" y="858799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/>
              <a:t>The (Possible) Problem with Praise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BD73E2-4AC7-4E97-BD23-EFD0819859D2}"/>
              </a:ext>
            </a:extLst>
          </p:cNvPr>
          <p:cNvSpPr txBox="1"/>
          <p:nvPr/>
        </p:nvSpPr>
        <p:spPr>
          <a:xfrm>
            <a:off x="126889" y="6528060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credit: healthcare news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C9ED5-A742-4612-9FBF-331249AD3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7"/>
          <a:stretch/>
        </p:blipFill>
        <p:spPr>
          <a:xfrm>
            <a:off x="4189118" y="2389483"/>
            <a:ext cx="3813763" cy="376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37890C-A53A-4DDC-866A-3EA3D0D9C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410" y="3425573"/>
            <a:ext cx="2427290" cy="1820467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DE17CC-AA12-4ED0-89F7-C93989D60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96" y="3163632"/>
            <a:ext cx="1984644" cy="2216039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EEE39A7-3824-4A31-AC7C-ED5914F5AA8E}"/>
              </a:ext>
            </a:extLst>
          </p:cNvPr>
          <p:cNvSpPr/>
          <p:nvPr/>
        </p:nvSpPr>
        <p:spPr>
          <a:xfrm>
            <a:off x="9900240" y="2525716"/>
            <a:ext cx="2098923" cy="1060633"/>
          </a:xfrm>
          <a:prstGeom prst="wedgeEllipseCallout">
            <a:avLst>
              <a:gd name="adj1" fmla="val -53685"/>
              <a:gd name="adj2" fmla="val 625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1E2CB3-9CE3-4F03-922E-C1A2AAE8481C}"/>
              </a:ext>
            </a:extLst>
          </p:cNvPr>
          <p:cNvSpPr txBox="1"/>
          <p:nvPr/>
        </p:nvSpPr>
        <p:spPr>
          <a:xfrm>
            <a:off x="10151856" y="2774997"/>
            <a:ext cx="159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“You’re being weak!”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BC75292C-1EF7-4B9D-86EC-9D005432971A}"/>
              </a:ext>
            </a:extLst>
          </p:cNvPr>
          <p:cNvSpPr/>
          <p:nvPr/>
        </p:nvSpPr>
        <p:spPr>
          <a:xfrm>
            <a:off x="498834" y="2203397"/>
            <a:ext cx="2098923" cy="1060633"/>
          </a:xfrm>
          <a:prstGeom prst="wedgeEllipseCallout">
            <a:avLst>
              <a:gd name="adj1" fmla="val 42730"/>
              <a:gd name="adj2" fmla="val 6815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D08124-8A00-4C78-B6F1-FA272414CB85}"/>
              </a:ext>
            </a:extLst>
          </p:cNvPr>
          <p:cNvSpPr txBox="1"/>
          <p:nvPr/>
        </p:nvSpPr>
        <p:spPr>
          <a:xfrm>
            <a:off x="750450" y="2409702"/>
            <a:ext cx="159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“You’re doing great!”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1A69D-FABE-42CD-ADA9-9862E591C1C4}"/>
              </a:ext>
            </a:extLst>
          </p:cNvPr>
          <p:cNvSpPr txBox="1"/>
          <p:nvPr/>
        </p:nvSpPr>
        <p:spPr>
          <a:xfrm>
            <a:off x="4448144" y="3979263"/>
            <a:ext cx="338757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Guilt and Remorse</a:t>
            </a:r>
          </a:p>
        </p:txBody>
      </p:sp>
    </p:spTree>
    <p:extLst>
      <p:ext uri="{BB962C8B-B14F-4D97-AF65-F5344CB8AC3E}">
        <p14:creationId xmlns:p14="http://schemas.microsoft.com/office/powerpoint/2010/main" val="8402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0A44F-C298-4680-9849-8873D57182ED}"/>
              </a:ext>
            </a:extLst>
          </p:cNvPr>
          <p:cNvSpPr txBox="1"/>
          <p:nvPr/>
        </p:nvSpPr>
        <p:spPr>
          <a:xfrm>
            <a:off x="1442169" y="858799"/>
            <a:ext cx="9465120" cy="1163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/>
              <a:t>Use Gratitude Instead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EEE39A7-3824-4A31-AC7C-ED5914F5AA8E}"/>
              </a:ext>
            </a:extLst>
          </p:cNvPr>
          <p:cNvSpPr/>
          <p:nvPr/>
        </p:nvSpPr>
        <p:spPr>
          <a:xfrm>
            <a:off x="1202433" y="2406989"/>
            <a:ext cx="3579429" cy="1850310"/>
          </a:xfrm>
          <a:prstGeom prst="wedgeEllipseCallout">
            <a:avLst>
              <a:gd name="adj1" fmla="val -53685"/>
              <a:gd name="adj2" fmla="val 625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“That wasn’t easy. Thank you for finishing that meal.”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A907F-16A4-4435-B4CE-32A0578E372B}"/>
              </a:ext>
            </a:extLst>
          </p:cNvPr>
          <p:cNvSpPr txBox="1"/>
          <p:nvPr/>
        </p:nvSpPr>
        <p:spPr>
          <a:xfrm>
            <a:off x="5771213" y="2408814"/>
            <a:ext cx="5951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child is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praise would be helpful/motivating, do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Talk with the child from the beginning: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888D87-92AC-4F5A-BA11-6C29E83433B5}"/>
              </a:ext>
            </a:extLst>
          </p:cNvPr>
          <p:cNvGrpSpPr/>
          <p:nvPr/>
        </p:nvGrpSpPr>
        <p:grpSpPr>
          <a:xfrm>
            <a:off x="5984294" y="3563082"/>
            <a:ext cx="4638732" cy="2197800"/>
            <a:chOff x="3830711" y="4074384"/>
            <a:chExt cx="4638732" cy="219780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18C5453D-A94D-4FD1-BE97-CE89868D152A}"/>
                </a:ext>
              </a:extLst>
            </p:cNvPr>
            <p:cNvSpPr/>
            <p:nvPr/>
          </p:nvSpPr>
          <p:spPr>
            <a:xfrm>
              <a:off x="3830711" y="4074384"/>
              <a:ext cx="4638732" cy="2197800"/>
            </a:xfrm>
            <a:prstGeom prst="wedgeEllipseCallout">
              <a:avLst>
                <a:gd name="adj1" fmla="val -53685"/>
                <a:gd name="adj2" fmla="val 625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551286-073C-4B4B-A503-0389846CB407}"/>
                </a:ext>
              </a:extLst>
            </p:cNvPr>
            <p:cNvSpPr txBox="1"/>
            <p:nvPr/>
          </p:nvSpPr>
          <p:spPr>
            <a:xfrm>
              <a:off x="4250013" y="4573119"/>
              <a:ext cx="36919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“Would it be helpful for you if I tell you that you’re doing a good job? Or is there something else that would be more helpful for me to say?”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81705B-56D2-434E-8B28-6322B23B846D}"/>
              </a:ext>
            </a:extLst>
          </p:cNvPr>
          <p:cNvSpPr txBox="1"/>
          <p:nvPr/>
        </p:nvSpPr>
        <p:spPr>
          <a:xfrm>
            <a:off x="825417" y="4835632"/>
            <a:ext cx="4319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Taking the cue from your child about these sorts of things is doing the opposite of negotiating with the eating disorder; it’s </a:t>
            </a:r>
            <a:r>
              <a:rPr lang="en-US" b="1" dirty="0">
                <a:solidFill>
                  <a:srgbClr val="0070C0"/>
                </a:solidFill>
              </a:rPr>
              <a:t>empowering your child.</a:t>
            </a:r>
          </a:p>
        </p:txBody>
      </p:sp>
    </p:spTree>
    <p:extLst>
      <p:ext uri="{BB962C8B-B14F-4D97-AF65-F5344CB8AC3E}">
        <p14:creationId xmlns:p14="http://schemas.microsoft.com/office/powerpoint/2010/main" val="21270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B891D2-2AF5-443E-BE88-EEBCCFD8D2F1}"/>
              </a:ext>
            </a:extLst>
          </p:cNvPr>
          <p:cNvSpPr txBox="1"/>
          <p:nvPr/>
        </p:nvSpPr>
        <p:spPr>
          <a:xfrm>
            <a:off x="484214" y="906784"/>
            <a:ext cx="3670628" cy="2660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Educational video for caregivers</a:t>
            </a:r>
            <a:endParaRPr lang="en-US" sz="3200" dirty="0">
              <a:effectLst/>
              <a:hlinkClick r:id="rId2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u="sng" dirty="0">
              <a:hlinkClick r:id="rId2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effectLst/>
                <a:hlinkClick r:id="rId2"/>
              </a:rPr>
              <a:t>https://michmed.org/vVgJz</a:t>
            </a:r>
            <a:endParaRPr lang="en-US" sz="2000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5EA97-8AE9-4DD7-AB2B-EC28A19DE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906783"/>
            <a:ext cx="6019331" cy="5041188"/>
          </a:xfrm>
          <a:prstGeom prst="rect">
            <a:avLst/>
          </a:prstGeom>
          <a:effectLst/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34881909-0533-4410-B957-1D8DB293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89" y="3237876"/>
            <a:ext cx="1811278" cy="18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3907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91374-F51C-43BF-B91F-7C8848B1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Supports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419E-1EC6-4309-B829-4659F2EC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Groups, Websites, Books, Peers</a:t>
            </a: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04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114B2FF-8C7B-40D0-9DDC-F91E78236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/>
          <a:stretch/>
        </p:blipFill>
        <p:spPr>
          <a:xfrm>
            <a:off x="6421035" y="896169"/>
            <a:ext cx="5129784" cy="50656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8DFF12-0301-4B3E-97D3-47CC565D4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4"/>
          <a:stretch/>
        </p:blipFill>
        <p:spPr>
          <a:xfrm>
            <a:off x="641180" y="1607926"/>
            <a:ext cx="5129784" cy="3642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7B3FE2-DD04-4801-999D-4251A7DE3B17}"/>
              </a:ext>
            </a:extLst>
          </p:cNvPr>
          <p:cNvSpPr txBox="1"/>
          <p:nvPr/>
        </p:nvSpPr>
        <p:spPr>
          <a:xfrm>
            <a:off x="6724286" y="156893"/>
            <a:ext cx="452328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LucidaBright"/>
              </a:rPr>
              <a:t>National Eating Disorder Association (NEDA):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FF"/>
                </a:solidFill>
                <a:latin typeface="LucidaBright"/>
              </a:rPr>
              <a:t>https://www.nationaleatingdisorders.org/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E4166-C6D0-4926-B135-6BC04E6F4BD1}"/>
              </a:ext>
            </a:extLst>
          </p:cNvPr>
          <p:cNvSpPr txBox="1"/>
          <p:nvPr/>
        </p:nvSpPr>
        <p:spPr>
          <a:xfrm>
            <a:off x="833205" y="156893"/>
            <a:ext cx="479739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National Association of Anorexia Nervosa and Associated Disorders, Inc. (ANAD): </a:t>
            </a:r>
            <a:r>
              <a:rPr lang="en-US" dirty="0">
                <a:hlinkClick r:id="rId4"/>
              </a:rPr>
              <a:t>http://www.anad.org/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1874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B3FE2-DD04-4801-999D-4251A7DE3B17}"/>
              </a:ext>
            </a:extLst>
          </p:cNvPr>
          <p:cNvSpPr txBox="1"/>
          <p:nvPr/>
        </p:nvSpPr>
        <p:spPr>
          <a:xfrm>
            <a:off x="6724286" y="156893"/>
            <a:ext cx="452328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Families Empowered and Supporting Treatment of Eating Disorders (F.E.A.S.T):</a:t>
            </a:r>
          </a:p>
          <a:p>
            <a:pPr algn="ctr"/>
            <a:r>
              <a:rPr lang="en-US" dirty="0">
                <a:hlinkClick r:id="rId2"/>
              </a:rPr>
              <a:t>www.feast-ed.org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E4166-C6D0-4926-B135-6BC04E6F4BD1}"/>
              </a:ext>
            </a:extLst>
          </p:cNvPr>
          <p:cNvSpPr txBox="1"/>
          <p:nvPr/>
        </p:nvSpPr>
        <p:spPr>
          <a:xfrm>
            <a:off x="833205" y="156893"/>
            <a:ext cx="479739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Maudsley Parents: </a:t>
            </a:r>
            <a:r>
              <a:rPr lang="en-US" dirty="0">
                <a:hlinkClick r:id="rId3"/>
              </a:rPr>
              <a:t>http://www.maudsleyparents.org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F1344-8F0D-477C-9C01-472B82C2A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0" y="1236687"/>
            <a:ext cx="5273560" cy="4384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610E2-6B9E-4B56-B201-2ACEC0001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676" y="1236687"/>
            <a:ext cx="5318500" cy="47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61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5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7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7D5EB-C511-4170-B52E-947CD5AEF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3" y="872793"/>
            <a:ext cx="3126333" cy="4809744"/>
          </a:xfrm>
          <a:prstGeom prst="rect">
            <a:avLst/>
          </a:prstGeom>
        </p:spPr>
      </p:pic>
      <p:grpSp>
        <p:nvGrpSpPr>
          <p:cNvPr id="41" name="Group 31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C0E82-FF21-4682-9C91-B51A02256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865" y="872793"/>
            <a:ext cx="3198479" cy="480974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9DF10FC-02B1-4C27-8114-063DE8339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873512"/>
            <a:ext cx="3209544" cy="48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7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3838D1-DEC2-450A-8CAF-5F3EB48D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927" b="114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AF3ACC-29CD-434D-BEB7-F8055E76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Questions/Discussion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7EF767-D502-4877-A648-80BA42CFF093}"/>
              </a:ext>
            </a:extLst>
          </p:cNvPr>
          <p:cNvSpPr txBox="1"/>
          <p:nvPr/>
        </p:nvSpPr>
        <p:spPr>
          <a:xfrm>
            <a:off x="9082474" y="6447402"/>
            <a:ext cx="2873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Photo: photographylife.com</a:t>
            </a:r>
          </a:p>
        </p:txBody>
      </p:sp>
    </p:spTree>
    <p:extLst>
      <p:ext uri="{BB962C8B-B14F-4D97-AF65-F5344CB8AC3E}">
        <p14:creationId xmlns:p14="http://schemas.microsoft.com/office/powerpoint/2010/main" val="2460255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E0D44-5375-4D75-A936-14689587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87A7BD-FF5D-4CA9-A28C-0DB36D88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Hornberger LL, Lane MA; COMMITTEE ON ADOLESCENCE. Identification and Management of Eating Disorders in Children and Adolescents. Pediatrics. 2021 Jan;147(1):e2020040279.</a:t>
            </a:r>
          </a:p>
          <a:p>
            <a:r>
              <a:rPr lang="en-US" sz="1400" dirty="0"/>
              <a:t>Lock J, La Via MC; American Academy of Child and Adolescent Psychiatry (AACAP) Committee on Quality Issues (CQI). Practice parameter for the assessment and treatment of children and adolescents with eating disorders. J Am </a:t>
            </a:r>
            <a:r>
              <a:rPr lang="en-US" sz="1400" dirty="0" err="1"/>
              <a:t>Acad</a:t>
            </a:r>
            <a:r>
              <a:rPr lang="en-US" sz="1400" dirty="0"/>
              <a:t> Child </a:t>
            </a:r>
            <a:r>
              <a:rPr lang="en-US" sz="1400" dirty="0" err="1"/>
              <a:t>Adolesc</a:t>
            </a:r>
            <a:r>
              <a:rPr lang="en-US" sz="1400" dirty="0"/>
              <a:t> Psychiatry. 2015 May;54(5):412-25.</a:t>
            </a:r>
          </a:p>
          <a:p>
            <a:r>
              <a:rPr lang="en-US" sz="1400" dirty="0"/>
              <a:t> Garner DM, Olmsted M, Bohr Y, Garfinkel P. The Eating Attitudes Test: psychometric features and clinical correlates. Psychol Med. 1982;12: 871-878.</a:t>
            </a:r>
          </a:p>
          <a:p>
            <a:r>
              <a:rPr lang="en-US" sz="1400" dirty="0" err="1"/>
              <a:t>Molak</a:t>
            </a:r>
            <a:r>
              <a:rPr lang="en-US" sz="1400" dirty="0"/>
              <a:t> L, Levine MP. Psychometric properties of the Children's Eating Attitudes Test. Int J Eat </a:t>
            </a:r>
            <a:r>
              <a:rPr lang="en-US" sz="1400" dirty="0" err="1"/>
              <a:t>Disord</a:t>
            </a:r>
            <a:r>
              <a:rPr lang="en-US" sz="1400" dirty="0"/>
              <a:t>. 1994 Nov;16(3):275-82. </a:t>
            </a:r>
          </a:p>
          <a:p>
            <a:r>
              <a:rPr lang="en-US" sz="1400" dirty="0" err="1"/>
              <a:t>Spettigue</a:t>
            </a:r>
            <a:r>
              <a:rPr lang="en-US" sz="1400" dirty="0"/>
              <a:t> W, Obeid N, </a:t>
            </a:r>
            <a:r>
              <a:rPr lang="en-US" sz="1400" dirty="0" err="1"/>
              <a:t>Erbach</a:t>
            </a:r>
            <a:r>
              <a:rPr lang="en-US" sz="1400" dirty="0"/>
              <a:t> M, Feder S, </a:t>
            </a:r>
            <a:r>
              <a:rPr lang="en-US" sz="1400" dirty="0" err="1"/>
              <a:t>Finner</a:t>
            </a:r>
            <a:r>
              <a:rPr lang="en-US" sz="1400" dirty="0"/>
              <a:t> N, Harrison ME, </a:t>
            </a:r>
            <a:r>
              <a:rPr lang="en-US" sz="1400" dirty="0" err="1"/>
              <a:t>Isserlin</a:t>
            </a:r>
            <a:r>
              <a:rPr lang="en-US" sz="1400" dirty="0"/>
              <a:t> L, Robinson A, Norris ML. The impact of COVID-19 on adolescents with eating disorders: a cohort study. J Eat </a:t>
            </a:r>
            <a:r>
              <a:rPr lang="en-US" sz="1400" dirty="0" err="1"/>
              <a:t>Disord</a:t>
            </a:r>
            <a:r>
              <a:rPr lang="en-US" sz="1400" dirty="0"/>
              <a:t>. 2021 Jun 4;9(1):65. </a:t>
            </a:r>
          </a:p>
          <a:p>
            <a:r>
              <a:rPr lang="en-US" sz="1400" dirty="0"/>
              <a:t>Otto AK, Jary JM, </a:t>
            </a:r>
            <a:r>
              <a:rPr lang="en-US" sz="1400" dirty="0" err="1"/>
              <a:t>Sturza</a:t>
            </a:r>
            <a:r>
              <a:rPr lang="en-US" sz="1400" dirty="0"/>
              <a:t> J, Miller CA, Prohaska N, Bravender T, Van Huysse J. Medical Admissions Among Adolescents With Eating Disorders During the COVID-19 Pandemic. Pediatrics. 2021 Oct;148(4):e2021052201.</a:t>
            </a:r>
          </a:p>
          <a:p>
            <a:r>
              <a:rPr lang="en-US" sz="1400" dirty="0"/>
              <a:t>Attia E, </a:t>
            </a:r>
            <a:r>
              <a:rPr lang="en-US" sz="1400" dirty="0" err="1"/>
              <a:t>Steinglass</a:t>
            </a:r>
            <a:r>
              <a:rPr lang="en-US" sz="1400" dirty="0"/>
              <a:t> JE, Walsh BT, Wang Y, Wu P, Schreyer C, </a:t>
            </a:r>
            <a:r>
              <a:rPr lang="en-US" sz="1400" dirty="0" err="1"/>
              <a:t>Wildes</a:t>
            </a:r>
            <a:r>
              <a:rPr lang="en-US" sz="1400" dirty="0"/>
              <a:t> J, Yilmaz Z, </a:t>
            </a:r>
            <a:r>
              <a:rPr lang="en-US" sz="1400" dirty="0" err="1"/>
              <a:t>Guarda</a:t>
            </a:r>
            <a:r>
              <a:rPr lang="en-US" sz="1400" dirty="0"/>
              <a:t> AS, Kaplan AS, Marcus MD. Olanzapine Versus Placebo in Adult Outpatients With Anorexia Nervosa: A Randomized Clinical Trial. Am J Psychiatry. 2019 Jun 1;176(6):449-456. </a:t>
            </a:r>
          </a:p>
          <a:p>
            <a:r>
              <a:rPr lang="en-US" sz="1400" dirty="0" err="1"/>
              <a:t>Himmerich</a:t>
            </a:r>
            <a:r>
              <a:rPr lang="en-US" sz="1400" dirty="0"/>
              <a:t> H, Kan C, Au K, Treasure J. Pharmacological treatment of eating disorders, comorbid mental health problems, malnutrition and physical health consequences. </a:t>
            </a:r>
            <a:r>
              <a:rPr lang="en-US" sz="1400" dirty="0" err="1"/>
              <a:t>Pharmacol</a:t>
            </a:r>
            <a:r>
              <a:rPr lang="en-US" sz="1400" dirty="0"/>
              <a:t> </a:t>
            </a:r>
            <a:r>
              <a:rPr lang="en-US" sz="1400" dirty="0" err="1"/>
              <a:t>Ther</a:t>
            </a:r>
            <a:r>
              <a:rPr lang="en-US" sz="1400" dirty="0"/>
              <a:t>. 2021 Jan;217:107667.</a:t>
            </a:r>
          </a:p>
          <a:p>
            <a:r>
              <a:rPr lang="en-US" sz="1400" dirty="0"/>
              <a:t>Beeler JA, Burghardt NS. The Rise and Fall of Dopamine: A Two-Stage Model of the Development and Entrenchment of Anorexia Nervosa. Front Psychiatry. 2022 Jan 11;12:799548.</a:t>
            </a:r>
          </a:p>
        </p:txBody>
      </p:sp>
    </p:spTree>
    <p:extLst>
      <p:ext uri="{BB962C8B-B14F-4D97-AF65-F5344CB8AC3E}">
        <p14:creationId xmlns:p14="http://schemas.microsoft.com/office/powerpoint/2010/main" val="2471851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DE0D44-5375-4D75-A936-14689587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87A7BD-FF5D-4CA9-A28C-0DB36D88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Frank GK, Shott ME, Hagman JO,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Schiel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MA,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DeGuzman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MC, Rossi B. The partial dopamine D2 receptor agonist aripiprazole is associated with weight gain in adolescent anorexia nervosa. Int J Eat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Disord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. 2017 Apr;50(4):447-450.</a:t>
            </a:r>
          </a:p>
          <a:p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Lauren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Muhlheim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, PsyD, CED. “Externalizing an Eating Disorder: When, Why, and How Do You Do That and Who is “Ed” Anyway?” From Eating Disorders Therapy LA, 8/29/2021. Access: 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  <a:hlinkClick r:id="rId2"/>
              </a:rPr>
              <a:t>https://www.eatingdisordertherapyla.com/externalizing-an-eating-disorder/</a:t>
            </a:r>
            <a:endParaRPr lang="en-US" sz="14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Dalle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Grave R, Eckhardt S,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Calugi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S, Le Grange D. A conceptual comparison of family-based treatment and enhanced cognitive behavior therapy in the treatment of adolescents with eating disorders. J Eat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Disord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. 2019 Dec 31;7:42.</a:t>
            </a:r>
          </a:p>
          <a:p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Voswinkel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MM,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Rijkers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C, van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Delden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JJM, van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Elburg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 AA. Externalizing your eating disorder: a qualitative interview study. J Eat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Disord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. 2021 Oct 15;9(1):128.</a:t>
            </a:r>
          </a:p>
          <a:p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Pugh M, Waller G. Understanding the 'Anorexic Voice' in Anorexia Nervosa. Clin Psychol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Psychother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. 2017 May;24(3):670-676. </a:t>
            </a:r>
          </a:p>
          <a:p>
            <a:endParaRPr lang="en-US" sz="14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en-US" sz="1400" b="0" i="0" dirty="0">
              <a:solidFill>
                <a:srgbClr val="212121"/>
              </a:solidFill>
              <a:effectLst/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51094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61F08-7590-40CB-A779-F82335C1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"/>
          <a:stretch/>
        </p:blipFill>
        <p:spPr>
          <a:xfrm>
            <a:off x="998421" y="573999"/>
            <a:ext cx="10195157" cy="57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5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7EBCB-F3DD-45FE-A1CC-FCFFD43A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6" b="3475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1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1314C8-60F9-43BA-B6E9-4072C6672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51"/>
          <a:stretch/>
        </p:blipFill>
        <p:spPr>
          <a:xfrm>
            <a:off x="521223" y="1464360"/>
            <a:ext cx="11193765" cy="41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17933</TotalTime>
  <Words>3056</Words>
  <Application>Microsoft Office PowerPoint</Application>
  <PresentationFormat>Widescreen</PresentationFormat>
  <Paragraphs>340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Meiryo</vt:lpstr>
      <vt:lpstr>Arial</vt:lpstr>
      <vt:lpstr>BlinkMacSystemFont</vt:lpstr>
      <vt:lpstr>Calibri</vt:lpstr>
      <vt:lpstr>Calibri Light</vt:lpstr>
      <vt:lpstr>Courier New</vt:lpstr>
      <vt:lpstr>IBM Plex Sans</vt:lpstr>
      <vt:lpstr>LucidaBright</vt:lpstr>
      <vt:lpstr>LucidaBright-Demi</vt:lpstr>
      <vt:lpstr>LucidaBright-Italic</vt:lpstr>
      <vt:lpstr>Office Theme</vt:lpstr>
      <vt:lpstr>Eating disorders in adolescents: Providing effective psychoeducation and concrete “How-Tos” for caregivers</vt:lpstr>
      <vt:lpstr>Disclosures</vt:lpstr>
      <vt:lpstr>Learning Objectives</vt:lpstr>
      <vt:lpstr>Assessment &amp; Diagnosis</vt:lpstr>
      <vt:lpstr>PowerPoint Presentation</vt:lpstr>
      <vt:lpstr>Online &amp; Downloadable Tools</vt:lpstr>
      <vt:lpstr>PowerPoint Presentation</vt:lpstr>
      <vt:lpstr>PowerPoint Presentation</vt:lpstr>
      <vt:lpstr>PowerPoint Presentation</vt:lpstr>
      <vt:lpstr>PowerPoint Presentation</vt:lpstr>
      <vt:lpstr>Look beyond…</vt:lpstr>
      <vt:lpstr>Unhealthy Numbers</vt:lpstr>
      <vt:lpstr>New Risk Factors</vt:lpstr>
      <vt:lpstr>PowerPoint Presentation</vt:lpstr>
      <vt:lpstr>PowerPoint Presentation</vt:lpstr>
      <vt:lpstr>Treatment Planning</vt:lpstr>
      <vt:lpstr>Co-Diagnose, Co-Manage</vt:lpstr>
      <vt:lpstr>Manage Co-morbidities</vt:lpstr>
      <vt:lpstr>Level of Care?</vt:lpstr>
      <vt:lpstr>Psychiatric medications</vt:lpstr>
      <vt:lpstr>PowerPoint Presentation</vt:lpstr>
      <vt:lpstr>PowerPoint Presentation</vt:lpstr>
      <vt:lpstr>PowerPoint Presentation</vt:lpstr>
      <vt:lpstr>PowerPoint Presentation</vt:lpstr>
      <vt:lpstr>Capacity Assessments</vt:lpstr>
      <vt:lpstr>Psychoeducation</vt:lpstr>
      <vt:lpstr>The Big Three</vt:lpstr>
      <vt:lpstr>Understanding Perceptual Distortion</vt:lpstr>
      <vt:lpstr>PowerPoint Presentation</vt:lpstr>
      <vt:lpstr>Why is this happening?</vt:lpstr>
      <vt:lpstr>Try not to focus on the “cause”</vt:lpstr>
      <vt:lpstr>PowerPoint Presentation</vt:lpstr>
      <vt:lpstr>“This is happening because an eating disorder has taken over the controls in your child’s brain.” </vt:lpstr>
      <vt:lpstr>PowerPoint Presentation</vt:lpstr>
      <vt:lpstr>Why Externalize the Eating Disorder?</vt:lpstr>
      <vt:lpstr>“The person is not the problem.  The problem is the problem.” </vt:lpstr>
      <vt:lpstr>PowerPoint Presentation</vt:lpstr>
      <vt:lpstr>PowerPoint Presentation</vt:lpstr>
      <vt:lpstr>PowerPoint Presentation</vt:lpstr>
      <vt:lpstr>PowerPoint Presentation</vt:lpstr>
      <vt:lpstr>“The battle for control is physically exhausting and emotionally taxing, especially when operating with a malnourished brain and body.”  </vt:lpstr>
      <vt:lpstr>PowerPoint Presentation</vt:lpstr>
      <vt:lpstr>PowerPoint Presentation</vt:lpstr>
      <vt:lpstr>“The eating disorder can’t steal control if there isn’t any control up for grabs.”  </vt:lpstr>
      <vt:lpstr>Family-Based Treatment</vt:lpstr>
      <vt:lpstr>PowerPoint Presentation</vt:lpstr>
      <vt:lpstr>PowerPoint Presentation</vt:lpstr>
      <vt:lpstr>“Find the approach that fits your family.”  </vt:lpstr>
      <vt:lpstr>PowerPoint Presentation</vt:lpstr>
      <vt:lpstr>PowerPoint Presentation</vt:lpstr>
      <vt:lpstr>How-To Info</vt:lpstr>
      <vt:lpstr>Challenging Perceptual Distortion</vt:lpstr>
      <vt:lpstr>Challenging Perceptual Distortion</vt:lpstr>
      <vt:lpstr>“The single best treatment for your child’s distorted thoughts and perceptions is to restore their nutrition.” </vt:lpstr>
      <vt:lpstr>Ongoing work with a skilled therapist and/or team within the chosen treatment model  </vt:lpstr>
      <vt:lpstr>Trust, Not Logic</vt:lpstr>
      <vt:lpstr>If you hear...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Supports</vt:lpstr>
      <vt:lpstr>PowerPoint Presentation</vt:lpstr>
      <vt:lpstr>PowerPoint Presentation</vt:lpstr>
      <vt:lpstr>PowerPoint Presentation</vt:lpstr>
      <vt:lpstr>Questions/Discussion</vt:lpstr>
      <vt:lpstr>References</vt:lpstr>
      <vt:lpstr>References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Priest, Rebecca</dc:creator>
  <cp:lastModifiedBy>Pierce, Jessica (Jess)</cp:lastModifiedBy>
  <cp:revision>172</cp:revision>
  <dcterms:created xsi:type="dcterms:W3CDTF">2019-11-12T03:08:37Z</dcterms:created>
  <dcterms:modified xsi:type="dcterms:W3CDTF">2022-03-31T15:11:50Z</dcterms:modified>
</cp:coreProperties>
</file>